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tags/tag4.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DEB99"/>
    <a:srgbClr val="E66789"/>
    <a:srgbClr val="5CC2E6"/>
    <a:srgbClr val="E68C73"/>
    <a:srgbClr val="E6B37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89737"/>
  </p:normalViewPr>
  <p:slideViewPr>
    <p:cSldViewPr snapToGrid="0" snapToObjects="1">
      <p:cViewPr varScale="1">
        <p:scale>
          <a:sx n="90" d="100"/>
          <a:sy n="90" d="100"/>
        </p:scale>
        <p:origin x="232" y="26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FDE49F-CC83-1C45-AE62-0A74C26F1526}" type="datetimeFigureOut">
              <a:rPr lang="en-US" smtClean="0"/>
              <a:t>5/16/22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08D69-6EB8-3A4E-ACD0-065A5928F691}" type="slidenum">
              <a:rPr lang="en-US" smtClean="0"/>
              <a:t>‹#›</a:t>
            </a:fld>
            <a:endParaRPr lang="en-US"/>
          </a:p>
        </p:txBody>
      </p:sp>
    </p:spTree>
    <p:extLst>
      <p:ext uri="{BB962C8B-B14F-4D97-AF65-F5344CB8AC3E}">
        <p14:creationId xmlns:p14="http://schemas.microsoft.com/office/powerpoint/2010/main" val="17440204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Caitlin, and for my MLIS capstone I worked on More than just </a:t>
            </a:r>
            <a:r>
              <a:rPr lang="en-US" sz="1200" dirty="0">
                <a:latin typeface="PT Sans Caption" panose="020B0603020203020204" pitchFamily="34" charset="77"/>
              </a:rPr>
              <a:t>hierarchy: a novel classification representation outside of decimal systems</a:t>
            </a:r>
            <a:endParaRPr lang="en-US" dirty="0"/>
          </a:p>
        </p:txBody>
      </p:sp>
      <p:sp>
        <p:nvSpPr>
          <p:cNvPr id="4" name="Slide Number Placeholder 3"/>
          <p:cNvSpPr>
            <a:spLocks noGrp="1"/>
          </p:cNvSpPr>
          <p:nvPr>
            <p:ph type="sldNum" sz="quarter" idx="5"/>
          </p:nvPr>
        </p:nvSpPr>
        <p:spPr/>
        <p:txBody>
          <a:bodyPr/>
          <a:lstStyle/>
          <a:p>
            <a:fld id="{5EE08D69-6EB8-3A4E-ACD0-065A5928F691}" type="slidenum">
              <a:rPr lang="en-US" smtClean="0"/>
              <a:t>1</a:t>
            </a:fld>
            <a:endParaRPr lang="en-US"/>
          </a:p>
        </p:txBody>
      </p:sp>
    </p:spTree>
    <p:extLst>
      <p:ext uri="{BB962C8B-B14F-4D97-AF65-F5344CB8AC3E}">
        <p14:creationId xmlns:p14="http://schemas.microsoft.com/office/powerpoint/2010/main" val="15590179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quickly sum up the problem, we conceptualize the universe of knowledge as connected topics with relationships between the topics. It’s straightforward to see the connection between epistemology and graph theory when it’s drawn out like this, with “topics” being ”nodes” and “relationships” being ”edges”. However, the classification schemes used today are largely only one type of graph, called a tree, where the relationships are strictly hierarchical. As you can see, the two representations don’t match.</a:t>
            </a:r>
          </a:p>
        </p:txBody>
      </p:sp>
      <p:sp>
        <p:nvSpPr>
          <p:cNvPr id="4" name="Slide Number Placeholder 3"/>
          <p:cNvSpPr>
            <a:spLocks noGrp="1"/>
          </p:cNvSpPr>
          <p:nvPr>
            <p:ph type="sldNum" sz="quarter" idx="5"/>
          </p:nvPr>
        </p:nvSpPr>
        <p:spPr/>
        <p:txBody>
          <a:bodyPr/>
          <a:lstStyle/>
          <a:p>
            <a:fld id="{5EE08D69-6EB8-3A4E-ACD0-065A5928F691}" type="slidenum">
              <a:rPr lang="en-US" smtClean="0"/>
              <a:t>2</a:t>
            </a:fld>
            <a:endParaRPr lang="en-US"/>
          </a:p>
        </p:txBody>
      </p:sp>
    </p:spTree>
    <p:extLst>
      <p:ext uri="{BB962C8B-B14F-4D97-AF65-F5344CB8AC3E}">
        <p14:creationId xmlns:p14="http://schemas.microsoft.com/office/powerpoint/2010/main" val="2099248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set out to explore what it would look like if classification schemes more closely represented the universe of knowledge. I did this by </a:t>
            </a:r>
            <a:r>
              <a:rPr lang="en-US" sz="1200" dirty="0">
                <a:latin typeface="PT Sans Caption" panose="020B0603020203020204" pitchFamily="34" charset="77"/>
              </a:rPr>
              <a:t>using graph theory to transform typical classification schemes to solve the pain points that result from the mismatch between the epistemology and the scheme. By pain points, I mean issues with the serendipitous experience with physical library spaces, specifically shelving. I transformed graphs by using computer simulations and ran trials for key metrics like average path length, clustering coefficients, and drift from original location.</a:t>
            </a:r>
          </a:p>
          <a:p>
            <a:endParaRPr lang="en-US" dirty="0"/>
          </a:p>
        </p:txBody>
      </p:sp>
      <p:sp>
        <p:nvSpPr>
          <p:cNvPr id="4" name="Slide Number Placeholder 3"/>
          <p:cNvSpPr>
            <a:spLocks noGrp="1"/>
          </p:cNvSpPr>
          <p:nvPr>
            <p:ph type="sldNum" sz="quarter" idx="5"/>
          </p:nvPr>
        </p:nvSpPr>
        <p:spPr/>
        <p:txBody>
          <a:bodyPr/>
          <a:lstStyle/>
          <a:p>
            <a:fld id="{5EE08D69-6EB8-3A4E-ACD0-065A5928F691}" type="slidenum">
              <a:rPr lang="en-US" smtClean="0"/>
              <a:t>3</a:t>
            </a:fld>
            <a:endParaRPr lang="en-US"/>
          </a:p>
        </p:txBody>
      </p:sp>
    </p:spTree>
    <p:extLst>
      <p:ext uri="{BB962C8B-B14F-4D97-AF65-F5344CB8AC3E}">
        <p14:creationId xmlns:p14="http://schemas.microsoft.com/office/powerpoint/2010/main" val="3567805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 had to determine what kind of graph a decimal classification system is, and it’s a </a:t>
            </a:r>
            <a:r>
              <a:rPr lang="en-US" dirty="0" err="1"/>
              <a:t>trie</a:t>
            </a:r>
            <a:r>
              <a:rPr lang="en-US" dirty="0"/>
              <a:t>. This structure stores the hierarchy within it, with each child node being guaranteed to share the prefix of its parent. It’s likely you’ve used a structure like this in your life, even if you haven’t heard of it, because it’s the core mechanism to support autocomplete. What’s nice about a </a:t>
            </a:r>
            <a:r>
              <a:rPr lang="en-US" dirty="0" err="1"/>
              <a:t>trie</a:t>
            </a:r>
            <a:r>
              <a:rPr lang="en-US" dirty="0"/>
              <a:t> is that finding what you are looking for is very easy, because shelving is very easy. As covered earlier, its cons are that it doesn’t match the universe of knowledge as well as we might hope.</a:t>
            </a:r>
          </a:p>
        </p:txBody>
      </p:sp>
      <p:sp>
        <p:nvSpPr>
          <p:cNvPr id="4" name="Slide Number Placeholder 3"/>
          <p:cNvSpPr>
            <a:spLocks noGrp="1"/>
          </p:cNvSpPr>
          <p:nvPr>
            <p:ph type="sldNum" sz="quarter" idx="5"/>
          </p:nvPr>
        </p:nvSpPr>
        <p:spPr/>
        <p:txBody>
          <a:bodyPr/>
          <a:lstStyle/>
          <a:p>
            <a:fld id="{5EE08D69-6EB8-3A4E-ACD0-065A5928F691}" type="slidenum">
              <a:rPr lang="en-US" smtClean="0"/>
              <a:t>4</a:t>
            </a:fld>
            <a:endParaRPr lang="en-US"/>
          </a:p>
        </p:txBody>
      </p:sp>
    </p:spTree>
    <p:extLst>
      <p:ext uri="{BB962C8B-B14F-4D97-AF65-F5344CB8AC3E}">
        <p14:creationId xmlns:p14="http://schemas.microsoft.com/office/powerpoint/2010/main" val="751018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experiments I ran involved transforming that </a:t>
            </a:r>
            <a:r>
              <a:rPr lang="en-US" dirty="0" err="1"/>
              <a:t>trie</a:t>
            </a:r>
            <a:r>
              <a:rPr lang="en-US" dirty="0"/>
              <a:t> into other common structures to see if any of the common problems get better or worse. A binary search tree is one of the most common tree structures, with each node having no more than 2 direct children, everything to its “left” being earlier alphabetically, everything “right” being later alphabetically. A self-balancing BST adjusts its structure as nodes get added so it has the minimum height possible. This structure was a big failure, for many reasons, so let’s move on.</a:t>
            </a:r>
          </a:p>
        </p:txBody>
      </p:sp>
      <p:sp>
        <p:nvSpPr>
          <p:cNvPr id="4" name="Slide Number Placeholder 3"/>
          <p:cNvSpPr>
            <a:spLocks noGrp="1"/>
          </p:cNvSpPr>
          <p:nvPr>
            <p:ph type="sldNum" sz="quarter" idx="5"/>
          </p:nvPr>
        </p:nvSpPr>
        <p:spPr/>
        <p:txBody>
          <a:bodyPr/>
          <a:lstStyle/>
          <a:p>
            <a:fld id="{5EE08D69-6EB8-3A4E-ACD0-065A5928F691}" type="slidenum">
              <a:rPr lang="en-US" smtClean="0"/>
              <a:t>5</a:t>
            </a:fld>
            <a:endParaRPr lang="en-US"/>
          </a:p>
        </p:txBody>
      </p:sp>
    </p:spTree>
    <p:extLst>
      <p:ext uri="{BB962C8B-B14F-4D97-AF65-F5344CB8AC3E}">
        <p14:creationId xmlns:p14="http://schemas.microsoft.com/office/powerpoint/2010/main" val="42911815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structure I looked into was a modified </a:t>
            </a:r>
            <a:r>
              <a:rPr lang="en-US" dirty="0" err="1"/>
              <a:t>trie</a:t>
            </a:r>
            <a:r>
              <a:rPr lang="en-US" dirty="0"/>
              <a:t>, with more types of relationships represented. The original hierarchy was maintained, but new relationships were formed to represent things like “related terms” or “whole/part”. This one was closer, but ultimately didn’t change the structure very much, so I used it to inform the best of both worlds.</a:t>
            </a:r>
          </a:p>
        </p:txBody>
      </p:sp>
      <p:sp>
        <p:nvSpPr>
          <p:cNvPr id="4" name="Slide Number Placeholder 3"/>
          <p:cNvSpPr>
            <a:spLocks noGrp="1"/>
          </p:cNvSpPr>
          <p:nvPr>
            <p:ph type="sldNum" sz="quarter" idx="5"/>
          </p:nvPr>
        </p:nvSpPr>
        <p:spPr/>
        <p:txBody>
          <a:bodyPr/>
          <a:lstStyle/>
          <a:p>
            <a:fld id="{5EE08D69-6EB8-3A4E-ACD0-065A5928F691}" type="slidenum">
              <a:rPr lang="en-US" smtClean="0"/>
              <a:t>6</a:t>
            </a:fld>
            <a:endParaRPr lang="en-US"/>
          </a:p>
        </p:txBody>
      </p:sp>
    </p:spTree>
    <p:extLst>
      <p:ext uri="{BB962C8B-B14F-4D97-AF65-F5344CB8AC3E}">
        <p14:creationId xmlns:p14="http://schemas.microsoft.com/office/powerpoint/2010/main" val="1369660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the best of both worlds, you may ask? This arrow right here. Boom. This is my contribution to science. Jokes aside, there is a fair amount of the universe of knowledge that does make sense to keep in a hierarchy, especially high up in the tree, but further down in the tree, these amorphous graphs can make more sense. </a:t>
            </a:r>
          </a:p>
        </p:txBody>
      </p:sp>
      <p:sp>
        <p:nvSpPr>
          <p:cNvPr id="4" name="Slide Number Placeholder 3"/>
          <p:cNvSpPr>
            <a:spLocks noGrp="1"/>
          </p:cNvSpPr>
          <p:nvPr>
            <p:ph type="sldNum" sz="quarter" idx="5"/>
          </p:nvPr>
        </p:nvSpPr>
        <p:spPr/>
        <p:txBody>
          <a:bodyPr/>
          <a:lstStyle/>
          <a:p>
            <a:fld id="{5EE08D69-6EB8-3A4E-ACD0-065A5928F691}" type="slidenum">
              <a:rPr lang="en-US" smtClean="0"/>
              <a:t>7</a:t>
            </a:fld>
            <a:endParaRPr lang="en-US"/>
          </a:p>
        </p:txBody>
      </p:sp>
    </p:spTree>
    <p:extLst>
      <p:ext uri="{BB962C8B-B14F-4D97-AF65-F5344CB8AC3E}">
        <p14:creationId xmlns:p14="http://schemas.microsoft.com/office/powerpoint/2010/main" val="751144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of course, to ground it in the real world, the classification scheme needs an encoding. Without going into too much detail, think of the sub-graphs as being encoded with 3D coordinates, which correlates to the fact that experience existence in a 3D space. So anyway, please reach out if you have any questions, obviously I could go on about this all day. Thank you for listening, happy librarying!</a:t>
            </a:r>
          </a:p>
        </p:txBody>
      </p:sp>
      <p:sp>
        <p:nvSpPr>
          <p:cNvPr id="4" name="Slide Number Placeholder 3"/>
          <p:cNvSpPr>
            <a:spLocks noGrp="1"/>
          </p:cNvSpPr>
          <p:nvPr>
            <p:ph type="sldNum" sz="quarter" idx="5"/>
          </p:nvPr>
        </p:nvSpPr>
        <p:spPr/>
        <p:txBody>
          <a:bodyPr/>
          <a:lstStyle/>
          <a:p>
            <a:fld id="{5EE08D69-6EB8-3A4E-ACD0-065A5928F691}" type="slidenum">
              <a:rPr lang="en-US" smtClean="0"/>
              <a:t>8</a:t>
            </a:fld>
            <a:endParaRPr lang="en-US"/>
          </a:p>
        </p:txBody>
      </p:sp>
    </p:spTree>
    <p:extLst>
      <p:ext uri="{BB962C8B-B14F-4D97-AF65-F5344CB8AC3E}">
        <p14:creationId xmlns:p14="http://schemas.microsoft.com/office/powerpoint/2010/main" val="559064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9AD3C-A257-9045-BE2B-417A44FC5D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7CBEEE7-84F7-2343-AAEA-0203470EB2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6474DB4-81B6-1846-AB66-15A3449FCFAA}"/>
              </a:ext>
            </a:extLst>
          </p:cNvPr>
          <p:cNvSpPr>
            <a:spLocks noGrp="1"/>
          </p:cNvSpPr>
          <p:nvPr>
            <p:ph type="dt" sz="half" idx="10"/>
          </p:nvPr>
        </p:nvSpPr>
        <p:spPr/>
        <p:txBody>
          <a:bodyPr/>
          <a:lstStyle/>
          <a:p>
            <a:fld id="{7AE7F653-D323-5C4C-86A4-200B94EF7D9F}" type="datetimeFigureOut">
              <a:rPr lang="en-US" smtClean="0"/>
              <a:t>5/16/22</a:t>
            </a:fld>
            <a:endParaRPr lang="en-US"/>
          </a:p>
        </p:txBody>
      </p:sp>
      <p:sp>
        <p:nvSpPr>
          <p:cNvPr id="5" name="Footer Placeholder 4">
            <a:extLst>
              <a:ext uri="{FF2B5EF4-FFF2-40B4-BE49-F238E27FC236}">
                <a16:creationId xmlns:a16="http://schemas.microsoft.com/office/drawing/2014/main" id="{F78555CD-9083-864D-AE2C-C362698FB6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417E48-C65E-BB4C-BA3D-573A1B21EF4A}"/>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20944728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95267-C2CE-ED4C-91D2-147B42943D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B655A3-3901-5145-9717-03C051C165E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B4B962-E5D5-0842-A9DC-7006861B0A4A}"/>
              </a:ext>
            </a:extLst>
          </p:cNvPr>
          <p:cNvSpPr>
            <a:spLocks noGrp="1"/>
          </p:cNvSpPr>
          <p:nvPr>
            <p:ph type="dt" sz="half" idx="10"/>
          </p:nvPr>
        </p:nvSpPr>
        <p:spPr/>
        <p:txBody>
          <a:bodyPr/>
          <a:lstStyle/>
          <a:p>
            <a:fld id="{7AE7F653-D323-5C4C-86A4-200B94EF7D9F}" type="datetimeFigureOut">
              <a:rPr lang="en-US" smtClean="0"/>
              <a:t>5/16/22</a:t>
            </a:fld>
            <a:endParaRPr lang="en-US"/>
          </a:p>
        </p:txBody>
      </p:sp>
      <p:sp>
        <p:nvSpPr>
          <p:cNvPr id="5" name="Footer Placeholder 4">
            <a:extLst>
              <a:ext uri="{FF2B5EF4-FFF2-40B4-BE49-F238E27FC236}">
                <a16:creationId xmlns:a16="http://schemas.microsoft.com/office/drawing/2014/main" id="{900C06AA-59B6-BE46-A5CD-F809271571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5DF243-5EF3-834A-A0ED-E7D08C3A64E8}"/>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507975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CC9350-4E5F-0945-BF08-366DEFA6C4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4FBE5DE-4026-374C-A87F-965896CA58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BE0CE3-9620-9C43-B6FA-453F14E52AC6}"/>
              </a:ext>
            </a:extLst>
          </p:cNvPr>
          <p:cNvSpPr>
            <a:spLocks noGrp="1"/>
          </p:cNvSpPr>
          <p:nvPr>
            <p:ph type="dt" sz="half" idx="10"/>
          </p:nvPr>
        </p:nvSpPr>
        <p:spPr/>
        <p:txBody>
          <a:bodyPr/>
          <a:lstStyle/>
          <a:p>
            <a:fld id="{7AE7F653-D323-5C4C-86A4-200B94EF7D9F}" type="datetimeFigureOut">
              <a:rPr lang="en-US" smtClean="0"/>
              <a:t>5/16/22</a:t>
            </a:fld>
            <a:endParaRPr lang="en-US"/>
          </a:p>
        </p:txBody>
      </p:sp>
      <p:sp>
        <p:nvSpPr>
          <p:cNvPr id="5" name="Footer Placeholder 4">
            <a:extLst>
              <a:ext uri="{FF2B5EF4-FFF2-40B4-BE49-F238E27FC236}">
                <a16:creationId xmlns:a16="http://schemas.microsoft.com/office/drawing/2014/main" id="{7AA85036-C764-D44F-9812-3B00F5C086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0E3B53-076B-1A41-A655-AC09345CEDE8}"/>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2904681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E7A3C-8B6E-C244-9658-89051259A6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C09919-B962-654C-A965-C51E76A7DB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33C42D-86B6-6242-8DFC-48DBAF0E3AF9}"/>
              </a:ext>
            </a:extLst>
          </p:cNvPr>
          <p:cNvSpPr>
            <a:spLocks noGrp="1"/>
          </p:cNvSpPr>
          <p:nvPr>
            <p:ph type="dt" sz="half" idx="10"/>
          </p:nvPr>
        </p:nvSpPr>
        <p:spPr/>
        <p:txBody>
          <a:bodyPr/>
          <a:lstStyle/>
          <a:p>
            <a:fld id="{7AE7F653-D323-5C4C-86A4-200B94EF7D9F}" type="datetimeFigureOut">
              <a:rPr lang="en-US" smtClean="0"/>
              <a:t>5/16/22</a:t>
            </a:fld>
            <a:endParaRPr lang="en-US"/>
          </a:p>
        </p:txBody>
      </p:sp>
      <p:sp>
        <p:nvSpPr>
          <p:cNvPr id="5" name="Footer Placeholder 4">
            <a:extLst>
              <a:ext uri="{FF2B5EF4-FFF2-40B4-BE49-F238E27FC236}">
                <a16:creationId xmlns:a16="http://schemas.microsoft.com/office/drawing/2014/main" id="{93B9460D-6206-494D-AD54-BFDA79F852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8A69C8-49A3-F64E-9DAD-3FC3B087BBFD}"/>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1567957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1E63A-9337-F64D-A4E4-C85F13A6BA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719A73E-E1B2-A84F-B3B4-88C91DB26DC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DE08848-6EBD-6C4F-A125-0065C9FB2C6A}"/>
              </a:ext>
            </a:extLst>
          </p:cNvPr>
          <p:cNvSpPr>
            <a:spLocks noGrp="1"/>
          </p:cNvSpPr>
          <p:nvPr>
            <p:ph type="dt" sz="half" idx="10"/>
          </p:nvPr>
        </p:nvSpPr>
        <p:spPr/>
        <p:txBody>
          <a:bodyPr/>
          <a:lstStyle/>
          <a:p>
            <a:fld id="{7AE7F653-D323-5C4C-86A4-200B94EF7D9F}" type="datetimeFigureOut">
              <a:rPr lang="en-US" smtClean="0"/>
              <a:t>5/16/22</a:t>
            </a:fld>
            <a:endParaRPr lang="en-US"/>
          </a:p>
        </p:txBody>
      </p:sp>
      <p:sp>
        <p:nvSpPr>
          <p:cNvPr id="5" name="Footer Placeholder 4">
            <a:extLst>
              <a:ext uri="{FF2B5EF4-FFF2-40B4-BE49-F238E27FC236}">
                <a16:creationId xmlns:a16="http://schemas.microsoft.com/office/drawing/2014/main" id="{D2CAC994-01DF-EF4E-ADCA-47258D7541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C223CA-CF9D-6645-B0B0-B89E50E1CE9D}"/>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3614174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95F6D-3196-DC47-BEB1-9137BFD4BE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354316-66D3-F74A-B84A-9283CBCF734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0423FF-DC9E-A745-90C6-7B2E1BD9782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CCDDE21-2D61-DF4A-BD3E-0A5E98E62491}"/>
              </a:ext>
            </a:extLst>
          </p:cNvPr>
          <p:cNvSpPr>
            <a:spLocks noGrp="1"/>
          </p:cNvSpPr>
          <p:nvPr>
            <p:ph type="dt" sz="half" idx="10"/>
          </p:nvPr>
        </p:nvSpPr>
        <p:spPr/>
        <p:txBody>
          <a:bodyPr/>
          <a:lstStyle/>
          <a:p>
            <a:fld id="{7AE7F653-D323-5C4C-86A4-200B94EF7D9F}" type="datetimeFigureOut">
              <a:rPr lang="en-US" smtClean="0"/>
              <a:t>5/16/22</a:t>
            </a:fld>
            <a:endParaRPr lang="en-US"/>
          </a:p>
        </p:txBody>
      </p:sp>
      <p:sp>
        <p:nvSpPr>
          <p:cNvPr id="6" name="Footer Placeholder 5">
            <a:extLst>
              <a:ext uri="{FF2B5EF4-FFF2-40B4-BE49-F238E27FC236}">
                <a16:creationId xmlns:a16="http://schemas.microsoft.com/office/drawing/2014/main" id="{B03C4548-130F-3E43-ADEB-E9AEA72B0D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616175-FF59-9A44-8A48-7834E1AD71CA}"/>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4228248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06148-6BA2-4A4F-A5D0-C76A0F0517E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2AC335D-DD97-4141-B9F4-2D84365344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76E8D7-8166-DB44-BB58-7503508B86F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19FA5E9-8548-F840-AD7D-F530C5253A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6734E0-08F1-F742-AFC1-4917C5C17F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E36248-6C68-B540-944E-93B70E2B8843}"/>
              </a:ext>
            </a:extLst>
          </p:cNvPr>
          <p:cNvSpPr>
            <a:spLocks noGrp="1"/>
          </p:cNvSpPr>
          <p:nvPr>
            <p:ph type="dt" sz="half" idx="10"/>
          </p:nvPr>
        </p:nvSpPr>
        <p:spPr/>
        <p:txBody>
          <a:bodyPr/>
          <a:lstStyle/>
          <a:p>
            <a:fld id="{7AE7F653-D323-5C4C-86A4-200B94EF7D9F}" type="datetimeFigureOut">
              <a:rPr lang="en-US" smtClean="0"/>
              <a:t>5/16/22</a:t>
            </a:fld>
            <a:endParaRPr lang="en-US"/>
          </a:p>
        </p:txBody>
      </p:sp>
      <p:sp>
        <p:nvSpPr>
          <p:cNvPr id="8" name="Footer Placeholder 7">
            <a:extLst>
              <a:ext uri="{FF2B5EF4-FFF2-40B4-BE49-F238E27FC236}">
                <a16:creationId xmlns:a16="http://schemas.microsoft.com/office/drawing/2014/main" id="{E7C40A72-3A3F-224F-BEEB-53FD6A244E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BDC704-300B-4542-B71B-CEE1AB936E70}"/>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3034914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E1F44-20F7-2A44-AE2F-BDE12DA289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B9114D-B61C-1149-9C10-E9B94DB20A3D}"/>
              </a:ext>
            </a:extLst>
          </p:cNvPr>
          <p:cNvSpPr>
            <a:spLocks noGrp="1"/>
          </p:cNvSpPr>
          <p:nvPr>
            <p:ph type="dt" sz="half" idx="10"/>
          </p:nvPr>
        </p:nvSpPr>
        <p:spPr/>
        <p:txBody>
          <a:bodyPr/>
          <a:lstStyle/>
          <a:p>
            <a:fld id="{7AE7F653-D323-5C4C-86A4-200B94EF7D9F}" type="datetimeFigureOut">
              <a:rPr lang="en-US" smtClean="0"/>
              <a:t>5/16/22</a:t>
            </a:fld>
            <a:endParaRPr lang="en-US"/>
          </a:p>
        </p:txBody>
      </p:sp>
      <p:sp>
        <p:nvSpPr>
          <p:cNvPr id="4" name="Footer Placeholder 3">
            <a:extLst>
              <a:ext uri="{FF2B5EF4-FFF2-40B4-BE49-F238E27FC236}">
                <a16:creationId xmlns:a16="http://schemas.microsoft.com/office/drawing/2014/main" id="{B21C1A30-2B9E-C340-89BA-A77CB77B5A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6E76208-9D4D-7446-9C77-B785D95A77AA}"/>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2218415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53C89F-83CA-5B45-9AAD-268AC04B4F45}"/>
              </a:ext>
            </a:extLst>
          </p:cNvPr>
          <p:cNvSpPr>
            <a:spLocks noGrp="1"/>
          </p:cNvSpPr>
          <p:nvPr>
            <p:ph type="dt" sz="half" idx="10"/>
          </p:nvPr>
        </p:nvSpPr>
        <p:spPr/>
        <p:txBody>
          <a:bodyPr/>
          <a:lstStyle/>
          <a:p>
            <a:fld id="{7AE7F653-D323-5C4C-86A4-200B94EF7D9F}" type="datetimeFigureOut">
              <a:rPr lang="en-US" smtClean="0"/>
              <a:t>5/16/22</a:t>
            </a:fld>
            <a:endParaRPr lang="en-US"/>
          </a:p>
        </p:txBody>
      </p:sp>
      <p:sp>
        <p:nvSpPr>
          <p:cNvPr id="3" name="Footer Placeholder 2">
            <a:extLst>
              <a:ext uri="{FF2B5EF4-FFF2-40B4-BE49-F238E27FC236}">
                <a16:creationId xmlns:a16="http://schemas.microsoft.com/office/drawing/2014/main" id="{3D070B55-A10D-7142-BE51-920857D9682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9CEFD69-35BC-2745-8BB8-4548B4D64F6F}"/>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116654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A3EFA-9D16-FB44-A243-0FB6FE7DB4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DE6EA52-3765-8B45-BBD4-C176075626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9CD5A2-8411-864E-85CB-8ED0CD4635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C10A8E-39DF-CD42-813D-A17527DF894B}"/>
              </a:ext>
            </a:extLst>
          </p:cNvPr>
          <p:cNvSpPr>
            <a:spLocks noGrp="1"/>
          </p:cNvSpPr>
          <p:nvPr>
            <p:ph type="dt" sz="half" idx="10"/>
          </p:nvPr>
        </p:nvSpPr>
        <p:spPr/>
        <p:txBody>
          <a:bodyPr/>
          <a:lstStyle/>
          <a:p>
            <a:fld id="{7AE7F653-D323-5C4C-86A4-200B94EF7D9F}" type="datetimeFigureOut">
              <a:rPr lang="en-US" smtClean="0"/>
              <a:t>5/16/22</a:t>
            </a:fld>
            <a:endParaRPr lang="en-US"/>
          </a:p>
        </p:txBody>
      </p:sp>
      <p:sp>
        <p:nvSpPr>
          <p:cNvPr id="6" name="Footer Placeholder 5">
            <a:extLst>
              <a:ext uri="{FF2B5EF4-FFF2-40B4-BE49-F238E27FC236}">
                <a16:creationId xmlns:a16="http://schemas.microsoft.com/office/drawing/2014/main" id="{722B480A-53B7-0142-BF5B-656ED6F6C4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192DA5-8F8A-6F4A-8D75-81CF1B104756}"/>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2576439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11E80-117F-F441-A4D0-C37F7173A5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DC1A184-C445-AC47-85EC-36340B170D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A182603-A57B-E84E-A89A-B3174D71C1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FB7EFE-3048-594E-ABD9-F47C30DD9BCF}"/>
              </a:ext>
            </a:extLst>
          </p:cNvPr>
          <p:cNvSpPr>
            <a:spLocks noGrp="1"/>
          </p:cNvSpPr>
          <p:nvPr>
            <p:ph type="dt" sz="half" idx="10"/>
          </p:nvPr>
        </p:nvSpPr>
        <p:spPr/>
        <p:txBody>
          <a:bodyPr/>
          <a:lstStyle/>
          <a:p>
            <a:fld id="{7AE7F653-D323-5C4C-86A4-200B94EF7D9F}" type="datetimeFigureOut">
              <a:rPr lang="en-US" smtClean="0"/>
              <a:t>5/16/22</a:t>
            </a:fld>
            <a:endParaRPr lang="en-US"/>
          </a:p>
        </p:txBody>
      </p:sp>
      <p:sp>
        <p:nvSpPr>
          <p:cNvPr id="6" name="Footer Placeholder 5">
            <a:extLst>
              <a:ext uri="{FF2B5EF4-FFF2-40B4-BE49-F238E27FC236}">
                <a16:creationId xmlns:a16="http://schemas.microsoft.com/office/drawing/2014/main" id="{C39C4851-0479-D14C-9833-D3C0D2D07D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365F0F-6D5B-AF4D-91F8-71A0CDEF8AF7}"/>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3785545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EC6512-9BD4-7A46-BB33-0F832BA6F8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2E14C4A-591B-B344-A242-EAA0FDDE03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9A878C-9A67-AA43-B716-3C951A62F7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E7F653-D323-5C4C-86A4-200B94EF7D9F}" type="datetimeFigureOut">
              <a:rPr lang="en-US" smtClean="0"/>
              <a:t>5/16/22</a:t>
            </a:fld>
            <a:endParaRPr lang="en-US"/>
          </a:p>
        </p:txBody>
      </p:sp>
      <p:sp>
        <p:nvSpPr>
          <p:cNvPr id="5" name="Footer Placeholder 4">
            <a:extLst>
              <a:ext uri="{FF2B5EF4-FFF2-40B4-BE49-F238E27FC236}">
                <a16:creationId xmlns:a16="http://schemas.microsoft.com/office/drawing/2014/main" id="{A23F4BD9-1B6E-6E46-BA8B-5F82DEB147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1EB1F4-E34E-F14C-8830-6905A5B503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965ED9-FD57-D84E-B15A-65414AD43DDA}" type="slidenum">
              <a:rPr lang="en-US" smtClean="0"/>
              <a:t>‹#›</a:t>
            </a:fld>
            <a:endParaRPr lang="en-US"/>
          </a:p>
        </p:txBody>
      </p:sp>
    </p:spTree>
    <p:extLst>
      <p:ext uri="{BB962C8B-B14F-4D97-AF65-F5344CB8AC3E}">
        <p14:creationId xmlns:p14="http://schemas.microsoft.com/office/powerpoint/2010/main" val="41819073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3.xml"/><Relationship Id="rId6" Type="http://schemas.openxmlformats.org/officeDocument/2006/relationships/image" Target="../media/image1.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4.xml"/><Relationship Id="rId6" Type="http://schemas.openxmlformats.org/officeDocument/2006/relationships/image" Target="../media/image1.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ED5C7-1617-144E-93B9-0FB5D748055F}"/>
              </a:ext>
            </a:extLst>
          </p:cNvPr>
          <p:cNvSpPr>
            <a:spLocks noGrp="1"/>
          </p:cNvSpPr>
          <p:nvPr>
            <p:ph type="ctrTitle"/>
          </p:nvPr>
        </p:nvSpPr>
        <p:spPr/>
        <p:txBody>
          <a:bodyPr>
            <a:normAutofit/>
          </a:bodyPr>
          <a:lstStyle/>
          <a:p>
            <a:pPr algn="l"/>
            <a:r>
              <a:rPr lang="en-US" sz="4000" dirty="0">
                <a:latin typeface="PT Sans Caption" panose="020B0603020203020204" pitchFamily="34" charset="77"/>
              </a:rPr>
              <a:t>More than just hierarchy: a novel classification representation outside of decimal systems</a:t>
            </a:r>
          </a:p>
        </p:txBody>
      </p:sp>
      <p:sp>
        <p:nvSpPr>
          <p:cNvPr id="3" name="Subtitle 2">
            <a:extLst>
              <a:ext uri="{FF2B5EF4-FFF2-40B4-BE49-F238E27FC236}">
                <a16:creationId xmlns:a16="http://schemas.microsoft.com/office/drawing/2014/main" id="{C6A78128-0FEE-7D40-BDD2-F88126873949}"/>
              </a:ext>
            </a:extLst>
          </p:cNvPr>
          <p:cNvSpPr>
            <a:spLocks noGrp="1"/>
          </p:cNvSpPr>
          <p:nvPr>
            <p:ph type="subTitle" idx="1"/>
          </p:nvPr>
        </p:nvSpPr>
        <p:spPr>
          <a:xfrm>
            <a:off x="1524000" y="4079875"/>
            <a:ext cx="9144000" cy="1655762"/>
          </a:xfrm>
        </p:spPr>
        <p:txBody>
          <a:bodyPr/>
          <a:lstStyle/>
          <a:p>
            <a:pPr algn="l"/>
            <a:r>
              <a:rPr lang="en-US" dirty="0">
                <a:latin typeface="PT Sans Caption" panose="020B0603020203020204" pitchFamily="34" charset="77"/>
              </a:rPr>
              <a:t>Caitlin Schaefer</a:t>
            </a:r>
          </a:p>
          <a:p>
            <a:pPr algn="l"/>
            <a:r>
              <a:rPr lang="en-US" dirty="0">
                <a:latin typeface="PT Sans Caption" panose="020B0603020203020204" pitchFamily="34" charset="77"/>
              </a:rPr>
              <a:t>MLIS Capstone 2022</a:t>
            </a:r>
          </a:p>
        </p:txBody>
      </p:sp>
      <p:pic>
        <p:nvPicPr>
          <p:cNvPr id="5" name="Audio 4">
            <a:hlinkClick r:id="" action="ppaction://media"/>
            <a:extLst>
              <a:ext uri="{FF2B5EF4-FFF2-40B4-BE49-F238E27FC236}">
                <a16:creationId xmlns:a16="http://schemas.microsoft.com/office/drawing/2014/main" id="{B087D03A-6488-4E44-A7F2-0E0E7E8505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31484259"/>
      </p:ext>
    </p:extLst>
  </p:cSld>
  <p:clrMapOvr>
    <a:masterClrMapping/>
  </p:clrMapOvr>
  <mc:AlternateContent xmlns:mc="http://schemas.openxmlformats.org/markup-compatibility/2006">
    <mc:Choice xmlns:p14="http://schemas.microsoft.com/office/powerpoint/2010/main" Requires="p14">
      <p:transition spd="slow" p14:dur="2000" advTm="11467"/>
    </mc:Choice>
    <mc:Fallback>
      <p:transition spd="slow" advTm="114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the problem</a:t>
            </a:r>
          </a:p>
        </p:txBody>
      </p:sp>
      <p:sp>
        <p:nvSpPr>
          <p:cNvPr id="4" name="TextBox 3">
            <a:extLst>
              <a:ext uri="{FF2B5EF4-FFF2-40B4-BE49-F238E27FC236}">
                <a16:creationId xmlns:a16="http://schemas.microsoft.com/office/drawing/2014/main" id="{2BE48A2C-F8BF-C64E-874A-F9EE30C10145}"/>
              </a:ext>
            </a:extLst>
          </p:cNvPr>
          <p:cNvSpPr txBox="1"/>
          <p:nvPr/>
        </p:nvSpPr>
        <p:spPr>
          <a:xfrm>
            <a:off x="652462" y="1828800"/>
            <a:ext cx="4933951" cy="523220"/>
          </a:xfrm>
          <a:prstGeom prst="rect">
            <a:avLst/>
          </a:prstGeom>
          <a:noFill/>
        </p:spPr>
        <p:txBody>
          <a:bodyPr wrap="square" rtlCol="0">
            <a:spAutoFit/>
          </a:bodyPr>
          <a:lstStyle/>
          <a:p>
            <a:r>
              <a:rPr lang="en-US" sz="2800" dirty="0">
                <a:latin typeface="PT Sans Caption" panose="020B0603020203020204" pitchFamily="34" charset="77"/>
              </a:rPr>
              <a:t>the universe of knowledge</a:t>
            </a:r>
          </a:p>
        </p:txBody>
      </p:sp>
      <p:sp>
        <p:nvSpPr>
          <p:cNvPr id="5" name="TextBox 4">
            <a:extLst>
              <a:ext uri="{FF2B5EF4-FFF2-40B4-BE49-F238E27FC236}">
                <a16:creationId xmlns:a16="http://schemas.microsoft.com/office/drawing/2014/main" id="{B67BE3B8-2112-4744-ADEC-391310B7FBC1}"/>
              </a:ext>
            </a:extLst>
          </p:cNvPr>
          <p:cNvSpPr txBox="1"/>
          <p:nvPr/>
        </p:nvSpPr>
        <p:spPr>
          <a:xfrm>
            <a:off x="6605589" y="1828800"/>
            <a:ext cx="4933951" cy="523220"/>
          </a:xfrm>
          <a:prstGeom prst="rect">
            <a:avLst/>
          </a:prstGeom>
          <a:noFill/>
        </p:spPr>
        <p:txBody>
          <a:bodyPr wrap="square" rtlCol="0">
            <a:spAutoFit/>
          </a:bodyPr>
          <a:lstStyle/>
          <a:p>
            <a:pPr algn="r"/>
            <a:r>
              <a:rPr lang="en-US" sz="2800" dirty="0">
                <a:latin typeface="PT Sans Caption" panose="020B0603020203020204" pitchFamily="34" charset="77"/>
              </a:rPr>
              <a:t>classification schemes</a:t>
            </a:r>
          </a:p>
        </p:txBody>
      </p:sp>
      <p:sp>
        <p:nvSpPr>
          <p:cNvPr id="6" name="Oval 5">
            <a:extLst>
              <a:ext uri="{FF2B5EF4-FFF2-40B4-BE49-F238E27FC236}">
                <a16:creationId xmlns:a16="http://schemas.microsoft.com/office/drawing/2014/main" id="{2960587E-7435-664B-A7D2-AC6C5E995265}"/>
              </a:ext>
            </a:extLst>
          </p:cNvPr>
          <p:cNvSpPr/>
          <p:nvPr/>
        </p:nvSpPr>
        <p:spPr>
          <a:xfrm>
            <a:off x="838200" y="3743325"/>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40683F4D-5463-2D49-BD22-53883459435D}"/>
              </a:ext>
            </a:extLst>
          </p:cNvPr>
          <p:cNvSpPr/>
          <p:nvPr/>
        </p:nvSpPr>
        <p:spPr>
          <a:xfrm>
            <a:off x="1962150" y="3150393"/>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8756C97-02E5-334E-B9C0-924FF122F6E1}"/>
              </a:ext>
            </a:extLst>
          </p:cNvPr>
          <p:cNvSpPr/>
          <p:nvPr/>
        </p:nvSpPr>
        <p:spPr>
          <a:xfrm>
            <a:off x="1681162" y="4781550"/>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36CA900-225A-634B-A649-22BE9F3F4DB5}"/>
              </a:ext>
            </a:extLst>
          </p:cNvPr>
          <p:cNvSpPr/>
          <p:nvPr/>
        </p:nvSpPr>
        <p:spPr>
          <a:xfrm>
            <a:off x="3262313" y="4300538"/>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6D730CE5-E4A7-A749-A533-1C5F7495195D}"/>
              </a:ext>
            </a:extLst>
          </p:cNvPr>
          <p:cNvSpPr/>
          <p:nvPr/>
        </p:nvSpPr>
        <p:spPr>
          <a:xfrm>
            <a:off x="3924300" y="3288178"/>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A181034D-CD8A-C54D-BA8E-A57CF04C1510}"/>
              </a:ext>
            </a:extLst>
          </p:cNvPr>
          <p:cNvCxnSpPr>
            <a:stCxn id="6" idx="7"/>
            <a:endCxn id="7" idx="2"/>
          </p:cNvCxnSpPr>
          <p:nvPr/>
        </p:nvCxnSpPr>
        <p:spPr>
          <a:xfrm flipV="1">
            <a:off x="1317876" y="3429000"/>
            <a:ext cx="644274" cy="39592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6591721-B3D9-4B4F-9442-E9DE993FA5F5}"/>
              </a:ext>
            </a:extLst>
          </p:cNvPr>
          <p:cNvCxnSpPr>
            <a:stCxn id="6" idx="6"/>
            <a:endCxn id="9" idx="2"/>
          </p:cNvCxnSpPr>
          <p:nvPr/>
        </p:nvCxnSpPr>
        <p:spPr>
          <a:xfrm>
            <a:off x="1400175" y="4021932"/>
            <a:ext cx="1862138" cy="5572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6B37E2F-88F4-824D-AF4D-51285E395CD0}"/>
              </a:ext>
            </a:extLst>
          </p:cNvPr>
          <p:cNvCxnSpPr>
            <a:cxnSpLocks/>
            <a:stCxn id="6" idx="4"/>
            <a:endCxn id="8" idx="1"/>
          </p:cNvCxnSpPr>
          <p:nvPr/>
        </p:nvCxnSpPr>
        <p:spPr>
          <a:xfrm>
            <a:off x="1119188" y="4300538"/>
            <a:ext cx="644273" cy="56261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94427F6-36BF-9C40-A5E7-64E18B68BD1D}"/>
              </a:ext>
            </a:extLst>
          </p:cNvPr>
          <p:cNvCxnSpPr>
            <a:cxnSpLocks/>
            <a:stCxn id="8" idx="6"/>
            <a:endCxn id="9" idx="3"/>
          </p:cNvCxnSpPr>
          <p:nvPr/>
        </p:nvCxnSpPr>
        <p:spPr>
          <a:xfrm flipV="1">
            <a:off x="2243137" y="4776149"/>
            <a:ext cx="1101475" cy="2840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60E96FA-D001-4741-8CA4-235147CE00FA}"/>
              </a:ext>
            </a:extLst>
          </p:cNvPr>
          <p:cNvCxnSpPr>
            <a:cxnSpLocks/>
            <a:stCxn id="10" idx="2"/>
            <a:endCxn id="7" idx="6"/>
          </p:cNvCxnSpPr>
          <p:nvPr/>
        </p:nvCxnSpPr>
        <p:spPr>
          <a:xfrm flipH="1" flipV="1">
            <a:off x="2524125" y="3429000"/>
            <a:ext cx="1400175" cy="13778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0B6A656-DF2A-ED46-9016-E7DA0FF517DC}"/>
              </a:ext>
            </a:extLst>
          </p:cNvPr>
          <p:cNvCxnSpPr>
            <a:cxnSpLocks/>
            <a:stCxn id="8" idx="7"/>
            <a:endCxn id="10" idx="3"/>
          </p:cNvCxnSpPr>
          <p:nvPr/>
        </p:nvCxnSpPr>
        <p:spPr>
          <a:xfrm flipV="1">
            <a:off x="2160838" y="3763789"/>
            <a:ext cx="1845761" cy="109936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BF1730B5-985F-F340-8414-12ABA9D97D3B}"/>
              </a:ext>
            </a:extLst>
          </p:cNvPr>
          <p:cNvSpPr/>
          <p:nvPr/>
        </p:nvSpPr>
        <p:spPr>
          <a:xfrm>
            <a:off x="9072564" y="2730965"/>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9F71081-6EDE-EB4A-9B46-D869A82ECE03}"/>
              </a:ext>
            </a:extLst>
          </p:cNvPr>
          <p:cNvSpPr/>
          <p:nvPr/>
        </p:nvSpPr>
        <p:spPr>
          <a:xfrm>
            <a:off x="8173497" y="3626963"/>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11AB3330-52EB-6A45-875C-D6EA174F7C4E}"/>
              </a:ext>
            </a:extLst>
          </p:cNvPr>
          <p:cNvSpPr/>
          <p:nvPr/>
        </p:nvSpPr>
        <p:spPr>
          <a:xfrm>
            <a:off x="9948862" y="3624901"/>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44D98B1-C98F-534C-87F7-75E36926C3AE}"/>
              </a:ext>
            </a:extLst>
          </p:cNvPr>
          <p:cNvSpPr/>
          <p:nvPr/>
        </p:nvSpPr>
        <p:spPr>
          <a:xfrm>
            <a:off x="7177088"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40BB5E1-9E45-5E44-B710-DAB3AC358E86}"/>
              </a:ext>
            </a:extLst>
          </p:cNvPr>
          <p:cNvSpPr/>
          <p:nvPr/>
        </p:nvSpPr>
        <p:spPr>
          <a:xfrm>
            <a:off x="7997575"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66A4FD8-33DB-044F-96F2-EE608F99C645}"/>
              </a:ext>
            </a:extLst>
          </p:cNvPr>
          <p:cNvSpPr/>
          <p:nvPr/>
        </p:nvSpPr>
        <p:spPr>
          <a:xfrm>
            <a:off x="8818062"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9567F50-2D88-C044-AD5D-11F27DE8DED0}"/>
              </a:ext>
            </a:extLst>
          </p:cNvPr>
          <p:cNvSpPr/>
          <p:nvPr/>
        </p:nvSpPr>
        <p:spPr>
          <a:xfrm>
            <a:off x="9948862" y="4878214"/>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734347E-D429-804E-A89D-E802E36C2DAF}"/>
              </a:ext>
            </a:extLst>
          </p:cNvPr>
          <p:cNvSpPr/>
          <p:nvPr/>
        </p:nvSpPr>
        <p:spPr>
          <a:xfrm>
            <a:off x="9402887" y="5920735"/>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2DDCF16-820A-434A-89F0-56903951250F}"/>
              </a:ext>
            </a:extLst>
          </p:cNvPr>
          <p:cNvSpPr/>
          <p:nvPr/>
        </p:nvSpPr>
        <p:spPr>
          <a:xfrm>
            <a:off x="10510837" y="5920734"/>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974F8C28-D9BD-AB4C-A483-041124603C6C}"/>
              </a:ext>
            </a:extLst>
          </p:cNvPr>
          <p:cNvCxnSpPr>
            <a:cxnSpLocks/>
            <a:stCxn id="27" idx="3"/>
            <a:endCxn id="28" idx="7"/>
          </p:cNvCxnSpPr>
          <p:nvPr/>
        </p:nvCxnSpPr>
        <p:spPr>
          <a:xfrm flipH="1">
            <a:off x="8653173" y="3206576"/>
            <a:ext cx="501690" cy="5019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9BC9813-A794-5E42-BF28-490087FFB0FD}"/>
              </a:ext>
            </a:extLst>
          </p:cNvPr>
          <p:cNvCxnSpPr>
            <a:cxnSpLocks/>
            <a:stCxn id="27" idx="5"/>
            <a:endCxn id="29" idx="0"/>
          </p:cNvCxnSpPr>
          <p:nvPr/>
        </p:nvCxnSpPr>
        <p:spPr>
          <a:xfrm>
            <a:off x="9552240" y="3206576"/>
            <a:ext cx="677610" cy="418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D8A503C-5CB1-B244-821F-F4EA68481038}"/>
              </a:ext>
            </a:extLst>
          </p:cNvPr>
          <p:cNvCxnSpPr>
            <a:cxnSpLocks/>
            <a:stCxn id="28" idx="3"/>
            <a:endCxn id="30" idx="0"/>
          </p:cNvCxnSpPr>
          <p:nvPr/>
        </p:nvCxnSpPr>
        <p:spPr>
          <a:xfrm flipH="1">
            <a:off x="7458076" y="4102574"/>
            <a:ext cx="797720"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2CF8D88-EB9F-D541-ABB3-E0B7F945DFBA}"/>
              </a:ext>
            </a:extLst>
          </p:cNvPr>
          <p:cNvCxnSpPr>
            <a:cxnSpLocks/>
            <a:stCxn id="28" idx="4"/>
            <a:endCxn id="31" idx="0"/>
          </p:cNvCxnSpPr>
          <p:nvPr/>
        </p:nvCxnSpPr>
        <p:spPr>
          <a:xfrm flipH="1">
            <a:off x="8278563" y="4184176"/>
            <a:ext cx="175922" cy="7401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688D7A1-DF80-074E-9EA0-D590CD23092B}"/>
              </a:ext>
            </a:extLst>
          </p:cNvPr>
          <p:cNvCxnSpPr>
            <a:cxnSpLocks/>
            <a:stCxn id="28" idx="5"/>
            <a:endCxn id="32" idx="0"/>
          </p:cNvCxnSpPr>
          <p:nvPr/>
        </p:nvCxnSpPr>
        <p:spPr>
          <a:xfrm>
            <a:off x="8653173" y="4102574"/>
            <a:ext cx="445877"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A38B31C-771F-A94A-8C81-2D25B972C53F}"/>
              </a:ext>
            </a:extLst>
          </p:cNvPr>
          <p:cNvCxnSpPr>
            <a:cxnSpLocks/>
            <a:stCxn id="29" idx="4"/>
            <a:endCxn id="33" idx="0"/>
          </p:cNvCxnSpPr>
          <p:nvPr/>
        </p:nvCxnSpPr>
        <p:spPr>
          <a:xfrm>
            <a:off x="10229850" y="4182114"/>
            <a:ext cx="0" cy="6961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96C33B1-7711-8341-AAF4-A7C56603BFD0}"/>
              </a:ext>
            </a:extLst>
          </p:cNvPr>
          <p:cNvCxnSpPr>
            <a:cxnSpLocks/>
            <a:stCxn id="33" idx="3"/>
            <a:endCxn id="35" idx="0"/>
          </p:cNvCxnSpPr>
          <p:nvPr/>
        </p:nvCxnSpPr>
        <p:spPr>
          <a:xfrm flipH="1">
            <a:off x="9683875" y="5353825"/>
            <a:ext cx="347286" cy="56691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A8DCF1-D7BF-4949-841F-D6BF0DCB7387}"/>
              </a:ext>
            </a:extLst>
          </p:cNvPr>
          <p:cNvCxnSpPr>
            <a:cxnSpLocks/>
            <a:stCxn id="33" idx="5"/>
            <a:endCxn id="36" idx="0"/>
          </p:cNvCxnSpPr>
          <p:nvPr/>
        </p:nvCxnSpPr>
        <p:spPr>
          <a:xfrm>
            <a:off x="10428538" y="5353825"/>
            <a:ext cx="363287" cy="56690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Audio 63">
            <a:hlinkClick r:id="" action="ppaction://media"/>
            <a:extLst>
              <a:ext uri="{FF2B5EF4-FFF2-40B4-BE49-F238E27FC236}">
                <a16:creationId xmlns:a16="http://schemas.microsoft.com/office/drawing/2014/main" id="{0FD97BB2-01F4-2C45-BE40-16598AADA0F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3469764505"/>
      </p:ext>
    </p:extLst>
  </p:cSld>
  <p:clrMapOvr>
    <a:masterClrMapping/>
  </p:clrMapOvr>
  <mc:AlternateContent xmlns:mc="http://schemas.openxmlformats.org/markup-compatibility/2006">
    <mc:Choice xmlns:p14="http://schemas.microsoft.com/office/powerpoint/2010/main" Requires="p14">
      <p:transition spd="slow" p14:dur="2000" advTm="30065"/>
    </mc:Choice>
    <mc:Fallback>
      <p:transition spd="slow" advTm="30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8"/>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0"/>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6"/>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49"/>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53"/>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56"/>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6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1" fill="hold" display="0">
                  <p:stCondLst>
                    <p:cond delay="indefinite"/>
                  </p:stCondLst>
                  <p:endCondLst>
                    <p:cond evt="onStopAudio" delay="0">
                      <p:tgtEl>
                        <p:sldTgt/>
                      </p:tgtEl>
                    </p:cond>
                  </p:endCondLst>
                </p:cTn>
                <p:tgtEl>
                  <p:spTgt spid="64"/>
                </p:tgtEl>
              </p:cMediaNode>
            </p:audio>
          </p:childTnLst>
        </p:cTn>
      </p:par>
    </p:tnLst>
    <p:bldLst>
      <p:bldP spid="4" grpId="0"/>
      <p:bldP spid="5" grpId="0"/>
      <p:bldP spid="6" grpId="0" animBg="1"/>
      <p:bldP spid="7" grpId="0" animBg="1"/>
      <p:bldP spid="8" grpId="0" animBg="1"/>
      <p:bldP spid="9" grpId="0" animBg="1"/>
      <p:bldP spid="10" grpId="0" animBg="1"/>
      <p:bldP spid="27" grpId="0" animBg="1"/>
      <p:bldP spid="28" grpId="0" animBg="1"/>
      <p:bldP spid="29" grpId="0" animBg="1"/>
      <p:bldP spid="30" grpId="0" animBg="1"/>
      <p:bldP spid="31" grpId="0" animBg="1"/>
      <p:bldP spid="32" grpId="0" animBg="1"/>
      <p:bldP spid="33" grpId="0" animBg="1"/>
      <p:bldP spid="35" grpId="0" animBg="1"/>
      <p:bldP spid="3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55E48-B6FA-FF44-AE9B-634DF7AF95F0}"/>
              </a:ext>
            </a:extLst>
          </p:cNvPr>
          <p:cNvSpPr>
            <a:spLocks noGrp="1"/>
          </p:cNvSpPr>
          <p:nvPr>
            <p:ph type="title"/>
          </p:nvPr>
        </p:nvSpPr>
        <p:spPr/>
        <p:txBody>
          <a:bodyPr/>
          <a:lstStyle/>
          <a:p>
            <a:r>
              <a:rPr lang="en-US" dirty="0">
                <a:latin typeface="PT Sans Caption" panose="020B0603020203020204" pitchFamily="34" charset="77"/>
              </a:rPr>
              <a:t>the approach</a:t>
            </a:r>
          </a:p>
        </p:txBody>
      </p:sp>
      <p:sp>
        <p:nvSpPr>
          <p:cNvPr id="3" name="Content Placeholder 2">
            <a:extLst>
              <a:ext uri="{FF2B5EF4-FFF2-40B4-BE49-F238E27FC236}">
                <a16:creationId xmlns:a16="http://schemas.microsoft.com/office/drawing/2014/main" id="{5704D4F1-E767-C643-B0E2-2612476F1343}"/>
              </a:ext>
            </a:extLst>
          </p:cNvPr>
          <p:cNvSpPr>
            <a:spLocks noGrp="1"/>
          </p:cNvSpPr>
          <p:nvPr>
            <p:ph idx="1"/>
          </p:nvPr>
        </p:nvSpPr>
        <p:spPr>
          <a:xfrm>
            <a:off x="838200" y="2376090"/>
            <a:ext cx="10515600" cy="2105820"/>
          </a:xfrm>
        </p:spPr>
        <p:txBody>
          <a:bodyPr>
            <a:noAutofit/>
          </a:bodyPr>
          <a:lstStyle/>
          <a:p>
            <a:pPr marL="0" indent="0" algn="ctr">
              <a:buNone/>
            </a:pPr>
            <a:r>
              <a:rPr lang="en-US" sz="3600" dirty="0">
                <a:latin typeface="PT Sans Caption" panose="020B0603020203020204" pitchFamily="34" charset="77"/>
              </a:rPr>
              <a:t>use graph theory to transform typical classification schemes to solve the pain points that result from the mismatch between the epistemology and the scheme</a:t>
            </a:r>
          </a:p>
        </p:txBody>
      </p:sp>
      <p:pic>
        <p:nvPicPr>
          <p:cNvPr id="4" name="Audio 3">
            <a:hlinkClick r:id="" action="ppaction://media"/>
            <a:extLst>
              <a:ext uri="{FF2B5EF4-FFF2-40B4-BE49-F238E27FC236}">
                <a16:creationId xmlns:a16="http://schemas.microsoft.com/office/drawing/2014/main" id="{3DC83A40-5723-EB44-817E-B6606B1CFD3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58481253"/>
      </p:ext>
    </p:extLst>
  </p:cSld>
  <p:clrMapOvr>
    <a:masterClrMapping/>
  </p:clrMapOvr>
  <mc:AlternateContent xmlns:mc="http://schemas.openxmlformats.org/markup-compatibility/2006">
    <mc:Choice xmlns:p14="http://schemas.microsoft.com/office/powerpoint/2010/main" Requires="p14">
      <p:transition spd="slow" p14:dur="2000" advTm="34806"/>
    </mc:Choice>
    <mc:Fallback>
      <p:transition spd="slow" advTm="348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decimal systems = tries</a:t>
            </a:r>
          </a:p>
        </p:txBody>
      </p:sp>
      <p:sp>
        <p:nvSpPr>
          <p:cNvPr id="27" name="Oval 26">
            <a:extLst>
              <a:ext uri="{FF2B5EF4-FFF2-40B4-BE49-F238E27FC236}">
                <a16:creationId xmlns:a16="http://schemas.microsoft.com/office/drawing/2014/main" id="{BF1730B5-985F-F340-8414-12ABA9D97D3B}"/>
              </a:ext>
            </a:extLst>
          </p:cNvPr>
          <p:cNvSpPr/>
          <p:nvPr/>
        </p:nvSpPr>
        <p:spPr>
          <a:xfrm>
            <a:off x="5872164" y="2116603"/>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9F71081-6EDE-EB4A-9B46-D869A82ECE03}"/>
              </a:ext>
            </a:extLst>
          </p:cNvPr>
          <p:cNvSpPr/>
          <p:nvPr/>
        </p:nvSpPr>
        <p:spPr>
          <a:xfrm>
            <a:off x="4973097" y="3012601"/>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11AB3330-52EB-6A45-875C-D6EA174F7C4E}"/>
              </a:ext>
            </a:extLst>
          </p:cNvPr>
          <p:cNvSpPr/>
          <p:nvPr/>
        </p:nvSpPr>
        <p:spPr>
          <a:xfrm>
            <a:off x="6748462" y="3010539"/>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44D98B1-C98F-534C-87F7-75E36926C3AE}"/>
              </a:ext>
            </a:extLst>
          </p:cNvPr>
          <p:cNvSpPr/>
          <p:nvPr/>
        </p:nvSpPr>
        <p:spPr>
          <a:xfrm>
            <a:off x="3976688" y="430996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40BB5E1-9E45-5E44-B710-DAB3AC358E86}"/>
              </a:ext>
            </a:extLst>
          </p:cNvPr>
          <p:cNvSpPr/>
          <p:nvPr/>
        </p:nvSpPr>
        <p:spPr>
          <a:xfrm>
            <a:off x="4797175" y="430996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66A4FD8-33DB-044F-96F2-EE608F99C645}"/>
              </a:ext>
            </a:extLst>
          </p:cNvPr>
          <p:cNvSpPr/>
          <p:nvPr/>
        </p:nvSpPr>
        <p:spPr>
          <a:xfrm>
            <a:off x="5617662" y="430996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9567F50-2D88-C044-AD5D-11F27DE8DED0}"/>
              </a:ext>
            </a:extLst>
          </p:cNvPr>
          <p:cNvSpPr/>
          <p:nvPr/>
        </p:nvSpPr>
        <p:spPr>
          <a:xfrm>
            <a:off x="6748462" y="4263852"/>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734347E-D429-804E-A89D-E802E36C2DAF}"/>
              </a:ext>
            </a:extLst>
          </p:cNvPr>
          <p:cNvSpPr/>
          <p:nvPr/>
        </p:nvSpPr>
        <p:spPr>
          <a:xfrm>
            <a:off x="6202487" y="5306373"/>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2DDCF16-820A-434A-89F0-56903951250F}"/>
              </a:ext>
            </a:extLst>
          </p:cNvPr>
          <p:cNvSpPr/>
          <p:nvPr/>
        </p:nvSpPr>
        <p:spPr>
          <a:xfrm>
            <a:off x="7310437" y="5306372"/>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974F8C28-D9BD-AB4C-A483-041124603C6C}"/>
              </a:ext>
            </a:extLst>
          </p:cNvPr>
          <p:cNvCxnSpPr>
            <a:cxnSpLocks/>
            <a:stCxn id="27" idx="3"/>
            <a:endCxn id="28" idx="7"/>
          </p:cNvCxnSpPr>
          <p:nvPr/>
        </p:nvCxnSpPr>
        <p:spPr>
          <a:xfrm flipH="1">
            <a:off x="5452773" y="2592214"/>
            <a:ext cx="501690" cy="5019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9BC9813-A794-5E42-BF28-490087FFB0FD}"/>
              </a:ext>
            </a:extLst>
          </p:cNvPr>
          <p:cNvCxnSpPr>
            <a:cxnSpLocks/>
            <a:stCxn id="27" idx="5"/>
            <a:endCxn id="29" idx="0"/>
          </p:cNvCxnSpPr>
          <p:nvPr/>
        </p:nvCxnSpPr>
        <p:spPr>
          <a:xfrm>
            <a:off x="6351840" y="2592214"/>
            <a:ext cx="677610" cy="418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D8A503C-5CB1-B244-821F-F4EA68481038}"/>
              </a:ext>
            </a:extLst>
          </p:cNvPr>
          <p:cNvCxnSpPr>
            <a:cxnSpLocks/>
            <a:stCxn id="28" idx="3"/>
            <a:endCxn id="30" idx="0"/>
          </p:cNvCxnSpPr>
          <p:nvPr/>
        </p:nvCxnSpPr>
        <p:spPr>
          <a:xfrm flipH="1">
            <a:off x="4257676" y="3488212"/>
            <a:ext cx="797720"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2CF8D88-EB9F-D541-ABB3-E0B7F945DFBA}"/>
              </a:ext>
            </a:extLst>
          </p:cNvPr>
          <p:cNvCxnSpPr>
            <a:cxnSpLocks/>
            <a:stCxn id="28" idx="4"/>
            <a:endCxn id="31" idx="0"/>
          </p:cNvCxnSpPr>
          <p:nvPr/>
        </p:nvCxnSpPr>
        <p:spPr>
          <a:xfrm flipH="1">
            <a:off x="5078163" y="3569814"/>
            <a:ext cx="175922" cy="7401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688D7A1-DF80-074E-9EA0-D590CD23092B}"/>
              </a:ext>
            </a:extLst>
          </p:cNvPr>
          <p:cNvCxnSpPr>
            <a:cxnSpLocks/>
            <a:stCxn id="28" idx="5"/>
            <a:endCxn id="32" idx="0"/>
          </p:cNvCxnSpPr>
          <p:nvPr/>
        </p:nvCxnSpPr>
        <p:spPr>
          <a:xfrm>
            <a:off x="5452773" y="3488212"/>
            <a:ext cx="445877"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A38B31C-771F-A94A-8C81-2D25B972C53F}"/>
              </a:ext>
            </a:extLst>
          </p:cNvPr>
          <p:cNvCxnSpPr>
            <a:cxnSpLocks/>
            <a:stCxn id="29" idx="4"/>
            <a:endCxn id="33" idx="0"/>
          </p:cNvCxnSpPr>
          <p:nvPr/>
        </p:nvCxnSpPr>
        <p:spPr>
          <a:xfrm>
            <a:off x="7029450" y="3567752"/>
            <a:ext cx="0" cy="6961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96C33B1-7711-8341-AAF4-A7C56603BFD0}"/>
              </a:ext>
            </a:extLst>
          </p:cNvPr>
          <p:cNvCxnSpPr>
            <a:cxnSpLocks/>
            <a:stCxn id="33" idx="3"/>
            <a:endCxn id="35" idx="0"/>
          </p:cNvCxnSpPr>
          <p:nvPr/>
        </p:nvCxnSpPr>
        <p:spPr>
          <a:xfrm flipH="1">
            <a:off x="6483475" y="4739463"/>
            <a:ext cx="347286" cy="56691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A8DCF1-D7BF-4949-841F-D6BF0DCB7387}"/>
              </a:ext>
            </a:extLst>
          </p:cNvPr>
          <p:cNvCxnSpPr>
            <a:cxnSpLocks/>
            <a:stCxn id="33" idx="5"/>
            <a:endCxn id="36" idx="0"/>
          </p:cNvCxnSpPr>
          <p:nvPr/>
        </p:nvCxnSpPr>
        <p:spPr>
          <a:xfrm>
            <a:off x="7228138" y="4739463"/>
            <a:ext cx="363287" cy="56690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CDDB3A28-5585-0A42-AE98-61A343C01F36}"/>
              </a:ext>
            </a:extLst>
          </p:cNvPr>
          <p:cNvSpPr txBox="1"/>
          <p:nvPr/>
        </p:nvSpPr>
        <p:spPr>
          <a:xfrm>
            <a:off x="5745287" y="1588748"/>
            <a:ext cx="914400" cy="523220"/>
          </a:xfrm>
          <a:prstGeom prst="rect">
            <a:avLst/>
          </a:prstGeom>
          <a:noFill/>
        </p:spPr>
        <p:txBody>
          <a:bodyPr wrap="square" rtlCol="0">
            <a:spAutoFit/>
          </a:bodyPr>
          <a:lstStyle/>
          <a:p>
            <a:r>
              <a:rPr lang="en-US" sz="2800" dirty="0">
                <a:latin typeface="PT Sans Caption" panose="020B0603020203020204" pitchFamily="34" charset="77"/>
              </a:rPr>
              <a:t>636</a:t>
            </a:r>
          </a:p>
        </p:txBody>
      </p:sp>
      <p:sp>
        <p:nvSpPr>
          <p:cNvPr id="37" name="TextBox 36">
            <a:extLst>
              <a:ext uri="{FF2B5EF4-FFF2-40B4-BE49-F238E27FC236}">
                <a16:creationId xmlns:a16="http://schemas.microsoft.com/office/drawing/2014/main" id="{F15AF5F7-6A97-6341-A8E0-70628B58E7BA}"/>
              </a:ext>
            </a:extLst>
          </p:cNvPr>
          <p:cNvSpPr txBox="1"/>
          <p:nvPr/>
        </p:nvSpPr>
        <p:spPr>
          <a:xfrm>
            <a:off x="3586163" y="3044532"/>
            <a:ext cx="1122385" cy="523220"/>
          </a:xfrm>
          <a:prstGeom prst="rect">
            <a:avLst/>
          </a:prstGeom>
          <a:noFill/>
        </p:spPr>
        <p:txBody>
          <a:bodyPr wrap="square" rtlCol="0">
            <a:spAutoFit/>
          </a:bodyPr>
          <a:lstStyle/>
          <a:p>
            <a:r>
              <a:rPr lang="en-US" sz="2800" dirty="0">
                <a:latin typeface="PT Sans Caption" panose="020B0603020203020204" pitchFamily="34" charset="77"/>
              </a:rPr>
              <a:t>636.2</a:t>
            </a:r>
          </a:p>
        </p:txBody>
      </p:sp>
      <p:sp>
        <p:nvSpPr>
          <p:cNvPr id="39" name="TextBox 38">
            <a:extLst>
              <a:ext uri="{FF2B5EF4-FFF2-40B4-BE49-F238E27FC236}">
                <a16:creationId xmlns:a16="http://schemas.microsoft.com/office/drawing/2014/main" id="{5DC88B67-F5EA-2740-8359-1CAB14F1B2B7}"/>
              </a:ext>
            </a:extLst>
          </p:cNvPr>
          <p:cNvSpPr txBox="1"/>
          <p:nvPr/>
        </p:nvSpPr>
        <p:spPr>
          <a:xfrm>
            <a:off x="2500313" y="4297845"/>
            <a:ext cx="1332457" cy="523220"/>
          </a:xfrm>
          <a:prstGeom prst="rect">
            <a:avLst/>
          </a:prstGeom>
          <a:noFill/>
        </p:spPr>
        <p:txBody>
          <a:bodyPr wrap="square" rtlCol="0">
            <a:spAutoFit/>
          </a:bodyPr>
          <a:lstStyle/>
          <a:p>
            <a:r>
              <a:rPr lang="en-US" sz="2800" dirty="0">
                <a:latin typeface="PT Sans Caption" panose="020B0603020203020204" pitchFamily="34" charset="77"/>
              </a:rPr>
              <a:t>636.21</a:t>
            </a:r>
          </a:p>
        </p:txBody>
      </p:sp>
      <p:sp>
        <p:nvSpPr>
          <p:cNvPr id="41" name="TextBox 40">
            <a:extLst>
              <a:ext uri="{FF2B5EF4-FFF2-40B4-BE49-F238E27FC236}">
                <a16:creationId xmlns:a16="http://schemas.microsoft.com/office/drawing/2014/main" id="{2E10D99F-E5B3-3146-8707-DE46FB3EE05D}"/>
              </a:ext>
            </a:extLst>
          </p:cNvPr>
          <p:cNvSpPr txBox="1"/>
          <p:nvPr/>
        </p:nvSpPr>
        <p:spPr>
          <a:xfrm>
            <a:off x="7421688" y="3027535"/>
            <a:ext cx="1207959" cy="523220"/>
          </a:xfrm>
          <a:prstGeom prst="rect">
            <a:avLst/>
          </a:prstGeom>
          <a:noFill/>
        </p:spPr>
        <p:txBody>
          <a:bodyPr wrap="square" rtlCol="0">
            <a:spAutoFit/>
          </a:bodyPr>
          <a:lstStyle/>
          <a:p>
            <a:r>
              <a:rPr lang="en-US" sz="2800" dirty="0">
                <a:latin typeface="PT Sans Caption" panose="020B0603020203020204" pitchFamily="34" charset="77"/>
              </a:rPr>
              <a:t>636.8</a:t>
            </a:r>
          </a:p>
        </p:txBody>
      </p:sp>
      <p:sp>
        <p:nvSpPr>
          <p:cNvPr id="42" name="TextBox 41">
            <a:extLst>
              <a:ext uri="{FF2B5EF4-FFF2-40B4-BE49-F238E27FC236}">
                <a16:creationId xmlns:a16="http://schemas.microsoft.com/office/drawing/2014/main" id="{BEA10F63-C39E-7A4A-A4EC-B301DBBA2E88}"/>
              </a:ext>
            </a:extLst>
          </p:cNvPr>
          <p:cNvSpPr txBox="1"/>
          <p:nvPr/>
        </p:nvSpPr>
        <p:spPr>
          <a:xfrm>
            <a:off x="7399586" y="4247510"/>
            <a:ext cx="1375985" cy="523220"/>
          </a:xfrm>
          <a:prstGeom prst="rect">
            <a:avLst/>
          </a:prstGeom>
          <a:noFill/>
        </p:spPr>
        <p:txBody>
          <a:bodyPr wrap="square" rtlCol="0">
            <a:spAutoFit/>
          </a:bodyPr>
          <a:lstStyle/>
          <a:p>
            <a:r>
              <a:rPr lang="en-US" sz="2800" dirty="0">
                <a:latin typeface="PT Sans Caption" panose="020B0603020203020204" pitchFamily="34" charset="77"/>
              </a:rPr>
              <a:t>636.80</a:t>
            </a:r>
          </a:p>
        </p:txBody>
      </p:sp>
      <p:sp>
        <p:nvSpPr>
          <p:cNvPr id="44" name="TextBox 43">
            <a:extLst>
              <a:ext uri="{FF2B5EF4-FFF2-40B4-BE49-F238E27FC236}">
                <a16:creationId xmlns:a16="http://schemas.microsoft.com/office/drawing/2014/main" id="{EFFCCB47-C733-714D-AD27-3F384CB4675B}"/>
              </a:ext>
            </a:extLst>
          </p:cNvPr>
          <p:cNvSpPr txBox="1"/>
          <p:nvPr/>
        </p:nvSpPr>
        <p:spPr>
          <a:xfrm>
            <a:off x="7988802" y="5323368"/>
            <a:ext cx="1598111" cy="523220"/>
          </a:xfrm>
          <a:prstGeom prst="rect">
            <a:avLst/>
          </a:prstGeom>
          <a:noFill/>
        </p:spPr>
        <p:txBody>
          <a:bodyPr wrap="square" rtlCol="0">
            <a:spAutoFit/>
          </a:bodyPr>
          <a:lstStyle/>
          <a:p>
            <a:r>
              <a:rPr lang="en-US" sz="2800" dirty="0">
                <a:latin typeface="PT Sans Caption" panose="020B0603020203020204" pitchFamily="34" charset="77"/>
              </a:rPr>
              <a:t>636.808</a:t>
            </a:r>
          </a:p>
        </p:txBody>
      </p:sp>
      <p:pic>
        <p:nvPicPr>
          <p:cNvPr id="3" name="Audio 2">
            <a:hlinkClick r:id="" action="ppaction://media"/>
            <a:extLst>
              <a:ext uri="{FF2B5EF4-FFF2-40B4-BE49-F238E27FC236}">
                <a16:creationId xmlns:a16="http://schemas.microsoft.com/office/drawing/2014/main" id="{A81EA49D-4DCA-F140-A381-FF47339E63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3460430"/>
      </p:ext>
    </p:extLst>
  </p:cSld>
  <p:clrMapOvr>
    <a:masterClrMapping/>
  </p:clrMapOvr>
  <mc:AlternateContent xmlns:mc="http://schemas.openxmlformats.org/markup-compatibility/2006">
    <mc:Choice xmlns:p14="http://schemas.microsoft.com/office/powerpoint/2010/main" Requires="p14">
      <p:transition spd="slow" p14:dur="2000" advTm="33487"/>
    </mc:Choice>
    <mc:Fallback>
      <p:transition spd="slow" advTm="33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self-balancing binary search trees</a:t>
            </a:r>
          </a:p>
        </p:txBody>
      </p:sp>
      <p:sp>
        <p:nvSpPr>
          <p:cNvPr id="27" name="Oval 26">
            <a:extLst>
              <a:ext uri="{FF2B5EF4-FFF2-40B4-BE49-F238E27FC236}">
                <a16:creationId xmlns:a16="http://schemas.microsoft.com/office/drawing/2014/main" id="{BF1730B5-985F-F340-8414-12ABA9D97D3B}"/>
              </a:ext>
            </a:extLst>
          </p:cNvPr>
          <p:cNvSpPr/>
          <p:nvPr/>
        </p:nvSpPr>
        <p:spPr>
          <a:xfrm>
            <a:off x="270972" y="4864792"/>
            <a:ext cx="958597"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a:t>
            </a:r>
          </a:p>
        </p:txBody>
      </p:sp>
      <p:sp>
        <p:nvSpPr>
          <p:cNvPr id="28" name="Oval 27">
            <a:extLst>
              <a:ext uri="{FF2B5EF4-FFF2-40B4-BE49-F238E27FC236}">
                <a16:creationId xmlns:a16="http://schemas.microsoft.com/office/drawing/2014/main" id="{D9F71081-6EDE-EB4A-9B46-D869A82ECE03}"/>
              </a:ext>
            </a:extLst>
          </p:cNvPr>
          <p:cNvSpPr/>
          <p:nvPr/>
        </p:nvSpPr>
        <p:spPr>
          <a:xfrm>
            <a:off x="939287" y="3909769"/>
            <a:ext cx="1122382"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636.2</a:t>
            </a:r>
          </a:p>
        </p:txBody>
      </p:sp>
      <p:sp>
        <p:nvSpPr>
          <p:cNvPr id="29" name="Oval 28">
            <a:extLst>
              <a:ext uri="{FF2B5EF4-FFF2-40B4-BE49-F238E27FC236}">
                <a16:creationId xmlns:a16="http://schemas.microsoft.com/office/drawing/2014/main" id="{11AB3330-52EB-6A45-875C-D6EA174F7C4E}"/>
              </a:ext>
            </a:extLst>
          </p:cNvPr>
          <p:cNvSpPr/>
          <p:nvPr/>
        </p:nvSpPr>
        <p:spPr>
          <a:xfrm>
            <a:off x="4649031" y="3909769"/>
            <a:ext cx="1122382"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636.8</a:t>
            </a:r>
          </a:p>
        </p:txBody>
      </p:sp>
      <p:sp>
        <p:nvSpPr>
          <p:cNvPr id="30" name="Oval 29">
            <a:extLst>
              <a:ext uri="{FF2B5EF4-FFF2-40B4-BE49-F238E27FC236}">
                <a16:creationId xmlns:a16="http://schemas.microsoft.com/office/drawing/2014/main" id="{244D98B1-C98F-534C-87F7-75E36926C3AE}"/>
              </a:ext>
            </a:extLst>
          </p:cNvPr>
          <p:cNvSpPr/>
          <p:nvPr/>
        </p:nvSpPr>
        <p:spPr>
          <a:xfrm>
            <a:off x="1976269" y="2676139"/>
            <a:ext cx="135501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636.21</a:t>
            </a:r>
          </a:p>
        </p:txBody>
      </p:sp>
      <p:sp>
        <p:nvSpPr>
          <p:cNvPr id="31" name="Oval 30">
            <a:extLst>
              <a:ext uri="{FF2B5EF4-FFF2-40B4-BE49-F238E27FC236}">
                <a16:creationId xmlns:a16="http://schemas.microsoft.com/office/drawing/2014/main" id="{740BB5E1-9E45-5E44-B710-DAB3AC358E86}"/>
              </a:ext>
            </a:extLst>
          </p:cNvPr>
          <p:cNvSpPr/>
          <p:nvPr/>
        </p:nvSpPr>
        <p:spPr>
          <a:xfrm>
            <a:off x="2751586" y="3901678"/>
            <a:ext cx="1405310"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636.22</a:t>
            </a:r>
          </a:p>
        </p:txBody>
      </p:sp>
      <p:sp>
        <p:nvSpPr>
          <p:cNvPr id="32" name="Oval 31">
            <a:extLst>
              <a:ext uri="{FF2B5EF4-FFF2-40B4-BE49-F238E27FC236}">
                <a16:creationId xmlns:a16="http://schemas.microsoft.com/office/drawing/2014/main" id="{166A4FD8-33DB-044F-96F2-EE608F99C645}"/>
              </a:ext>
            </a:extLst>
          </p:cNvPr>
          <p:cNvSpPr/>
          <p:nvPr/>
        </p:nvSpPr>
        <p:spPr>
          <a:xfrm>
            <a:off x="3201959" y="1690688"/>
            <a:ext cx="141178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636.23</a:t>
            </a:r>
          </a:p>
        </p:txBody>
      </p:sp>
      <p:sp>
        <p:nvSpPr>
          <p:cNvPr id="33" name="Oval 32">
            <a:extLst>
              <a:ext uri="{FF2B5EF4-FFF2-40B4-BE49-F238E27FC236}">
                <a16:creationId xmlns:a16="http://schemas.microsoft.com/office/drawing/2014/main" id="{B9567F50-2D88-C044-AD5D-11F27DE8DED0}"/>
              </a:ext>
            </a:extLst>
          </p:cNvPr>
          <p:cNvSpPr/>
          <p:nvPr/>
        </p:nvSpPr>
        <p:spPr>
          <a:xfrm>
            <a:off x="5302229" y="4841396"/>
            <a:ext cx="141178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636.80</a:t>
            </a:r>
          </a:p>
        </p:txBody>
      </p:sp>
      <p:sp>
        <p:nvSpPr>
          <p:cNvPr id="35" name="Oval 34">
            <a:extLst>
              <a:ext uri="{FF2B5EF4-FFF2-40B4-BE49-F238E27FC236}">
                <a16:creationId xmlns:a16="http://schemas.microsoft.com/office/drawing/2014/main" id="{A734347E-D429-804E-A89D-E802E36C2DAF}"/>
              </a:ext>
            </a:extLst>
          </p:cNvPr>
          <p:cNvSpPr/>
          <p:nvPr/>
        </p:nvSpPr>
        <p:spPr>
          <a:xfrm>
            <a:off x="5082153" y="2657706"/>
            <a:ext cx="1626996"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636.801</a:t>
            </a:r>
          </a:p>
        </p:txBody>
      </p:sp>
      <p:sp>
        <p:nvSpPr>
          <p:cNvPr id="36" name="Oval 35">
            <a:extLst>
              <a:ext uri="{FF2B5EF4-FFF2-40B4-BE49-F238E27FC236}">
                <a16:creationId xmlns:a16="http://schemas.microsoft.com/office/drawing/2014/main" id="{42DDCF16-820A-434A-89F0-56903951250F}"/>
              </a:ext>
            </a:extLst>
          </p:cNvPr>
          <p:cNvSpPr/>
          <p:nvPr/>
        </p:nvSpPr>
        <p:spPr>
          <a:xfrm>
            <a:off x="6462767" y="3905925"/>
            <a:ext cx="1626996"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636.808</a:t>
            </a:r>
          </a:p>
        </p:txBody>
      </p:sp>
      <p:cxnSp>
        <p:nvCxnSpPr>
          <p:cNvPr id="38" name="Straight Arrow Connector 37">
            <a:extLst>
              <a:ext uri="{FF2B5EF4-FFF2-40B4-BE49-F238E27FC236}">
                <a16:creationId xmlns:a16="http://schemas.microsoft.com/office/drawing/2014/main" id="{974F8C28-D9BD-AB4C-A483-041124603C6C}"/>
              </a:ext>
            </a:extLst>
          </p:cNvPr>
          <p:cNvCxnSpPr>
            <a:cxnSpLocks/>
            <a:stCxn id="32" idx="3"/>
            <a:endCxn id="30" idx="0"/>
          </p:cNvCxnSpPr>
          <p:nvPr/>
        </p:nvCxnSpPr>
        <p:spPr>
          <a:xfrm flipH="1">
            <a:off x="2653777" y="2166299"/>
            <a:ext cx="754933" cy="50984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9BC9813-A794-5E42-BF28-490087FFB0FD}"/>
              </a:ext>
            </a:extLst>
          </p:cNvPr>
          <p:cNvCxnSpPr>
            <a:cxnSpLocks/>
            <a:stCxn id="28" idx="3"/>
            <a:endCxn id="27" idx="0"/>
          </p:cNvCxnSpPr>
          <p:nvPr/>
        </p:nvCxnSpPr>
        <p:spPr>
          <a:xfrm flipH="1">
            <a:off x="750271" y="4385380"/>
            <a:ext cx="353385" cy="47941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D8A503C-5CB1-B244-821F-F4EA68481038}"/>
              </a:ext>
            </a:extLst>
          </p:cNvPr>
          <p:cNvCxnSpPr>
            <a:cxnSpLocks/>
            <a:stCxn id="30" idx="5"/>
            <a:endCxn id="31" idx="0"/>
          </p:cNvCxnSpPr>
          <p:nvPr/>
        </p:nvCxnSpPr>
        <p:spPr>
          <a:xfrm>
            <a:off x="3132847" y="3151750"/>
            <a:ext cx="321394" cy="74992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2CF8D88-EB9F-D541-ABB3-E0B7F945DFBA}"/>
              </a:ext>
            </a:extLst>
          </p:cNvPr>
          <p:cNvCxnSpPr>
            <a:cxnSpLocks/>
            <a:stCxn id="30" idx="3"/>
            <a:endCxn id="28" idx="0"/>
          </p:cNvCxnSpPr>
          <p:nvPr/>
        </p:nvCxnSpPr>
        <p:spPr>
          <a:xfrm flipH="1">
            <a:off x="1500478" y="3151750"/>
            <a:ext cx="674228" cy="75801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688D7A1-DF80-074E-9EA0-D590CD23092B}"/>
              </a:ext>
            </a:extLst>
          </p:cNvPr>
          <p:cNvCxnSpPr>
            <a:cxnSpLocks/>
            <a:stCxn id="29" idx="5"/>
            <a:endCxn id="33" idx="0"/>
          </p:cNvCxnSpPr>
          <p:nvPr/>
        </p:nvCxnSpPr>
        <p:spPr>
          <a:xfrm>
            <a:off x="5607044" y="4385380"/>
            <a:ext cx="401078" cy="45601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A38B31C-771F-A94A-8C81-2D25B972C53F}"/>
              </a:ext>
            </a:extLst>
          </p:cNvPr>
          <p:cNvCxnSpPr>
            <a:cxnSpLocks/>
            <a:stCxn id="35" idx="3"/>
            <a:endCxn id="29" idx="0"/>
          </p:cNvCxnSpPr>
          <p:nvPr/>
        </p:nvCxnSpPr>
        <p:spPr>
          <a:xfrm flipH="1">
            <a:off x="5210222" y="3133317"/>
            <a:ext cx="110199" cy="77645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96C33B1-7711-8341-AAF4-A7C56603BFD0}"/>
              </a:ext>
            </a:extLst>
          </p:cNvPr>
          <p:cNvCxnSpPr>
            <a:cxnSpLocks/>
            <a:stCxn id="32" idx="5"/>
            <a:endCxn id="35" idx="0"/>
          </p:cNvCxnSpPr>
          <p:nvPr/>
        </p:nvCxnSpPr>
        <p:spPr>
          <a:xfrm>
            <a:off x="4406993" y="2166299"/>
            <a:ext cx="1488658" cy="4914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A8DCF1-D7BF-4949-841F-D6BF0DCB7387}"/>
              </a:ext>
            </a:extLst>
          </p:cNvPr>
          <p:cNvCxnSpPr>
            <a:cxnSpLocks/>
            <a:stCxn id="35" idx="5"/>
            <a:endCxn id="36" idx="0"/>
          </p:cNvCxnSpPr>
          <p:nvPr/>
        </p:nvCxnSpPr>
        <p:spPr>
          <a:xfrm>
            <a:off x="6470881" y="3133317"/>
            <a:ext cx="805384" cy="77260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18053261-6F3D-DD44-BA7B-B5C2B64A9955}"/>
              </a:ext>
            </a:extLst>
          </p:cNvPr>
          <p:cNvSpPr txBox="1"/>
          <p:nvPr/>
        </p:nvSpPr>
        <p:spPr>
          <a:xfrm>
            <a:off x="8229556" y="1690688"/>
            <a:ext cx="3124244" cy="3970318"/>
          </a:xfrm>
          <a:prstGeom prst="rect">
            <a:avLst/>
          </a:prstGeom>
          <a:noFill/>
        </p:spPr>
        <p:txBody>
          <a:bodyPr wrap="square" rtlCol="0">
            <a:spAutoFit/>
          </a:bodyPr>
          <a:lstStyle/>
          <a:p>
            <a:r>
              <a:rPr lang="en-US" dirty="0">
                <a:latin typeface="PT Sans Caption" panose="020B0603020203020204" pitchFamily="34" charset="77"/>
              </a:rPr>
              <a:t>pros:</a:t>
            </a:r>
          </a:p>
          <a:p>
            <a:pPr marL="285750" indent="-285750">
              <a:buFont typeface="Arial" panose="020B0604020202020204" pitchFamily="34" charset="0"/>
              <a:buChar char="•"/>
            </a:pPr>
            <a:r>
              <a:rPr lang="en-US" dirty="0">
                <a:latin typeface="PT Sans Caption" panose="020B0603020203020204" pitchFamily="34" charset="77"/>
              </a:rPr>
              <a:t>average call number length goes down</a:t>
            </a:r>
          </a:p>
          <a:p>
            <a:pPr marL="285750" indent="-285750">
              <a:buFont typeface="Arial" panose="020B0604020202020204" pitchFamily="34" charset="0"/>
              <a:buChar char="•"/>
            </a:pPr>
            <a:r>
              <a:rPr lang="en-US" dirty="0">
                <a:latin typeface="PT Sans Caption" panose="020B0603020203020204" pitchFamily="34" charset="77"/>
              </a:rPr>
              <a:t>clustering roughly maintained</a:t>
            </a:r>
          </a:p>
          <a:p>
            <a:pPr marL="285750" indent="-285750">
              <a:buFont typeface="Arial" panose="020B0604020202020204" pitchFamily="34" charset="0"/>
              <a:buChar char="•"/>
            </a:pPr>
            <a:endParaRPr lang="en-US" dirty="0">
              <a:latin typeface="PT Sans Caption" panose="020B0603020203020204" pitchFamily="34" charset="77"/>
            </a:endParaRPr>
          </a:p>
          <a:p>
            <a:r>
              <a:rPr lang="en-US" dirty="0">
                <a:latin typeface="PT Sans Caption" panose="020B0603020203020204" pitchFamily="34" charset="77"/>
              </a:rPr>
              <a:t>cons:</a:t>
            </a:r>
          </a:p>
          <a:p>
            <a:pPr marL="285750" indent="-285750">
              <a:buFont typeface="Arial" panose="020B0604020202020204" pitchFamily="34" charset="0"/>
              <a:buChar char="•"/>
            </a:pPr>
            <a:r>
              <a:rPr lang="en-US" dirty="0">
                <a:latin typeface="PT Sans Caption" panose="020B0603020203020204" pitchFamily="34" charset="77"/>
              </a:rPr>
              <a:t>average path length goes up</a:t>
            </a:r>
          </a:p>
          <a:p>
            <a:pPr marL="285750" indent="-285750">
              <a:buFont typeface="Arial" panose="020B0604020202020204" pitchFamily="34" charset="0"/>
              <a:buChar char="•"/>
            </a:pPr>
            <a:r>
              <a:rPr lang="en-US" dirty="0">
                <a:latin typeface="PT Sans Caption" panose="020B0603020203020204" pitchFamily="34" charset="77"/>
              </a:rPr>
              <a:t>some notable exceptions to clustering maintained</a:t>
            </a:r>
          </a:p>
          <a:p>
            <a:pPr marL="285750" indent="-285750">
              <a:buFont typeface="Arial" panose="020B0604020202020204" pitchFamily="34" charset="0"/>
              <a:buChar char="•"/>
            </a:pPr>
            <a:r>
              <a:rPr lang="en-US" dirty="0">
                <a:latin typeface="PT Sans Caption" panose="020B0603020203020204" pitchFamily="34" charset="77"/>
              </a:rPr>
              <a:t>doesn’t help with the epistemology problem</a:t>
            </a:r>
          </a:p>
        </p:txBody>
      </p:sp>
      <p:pic>
        <p:nvPicPr>
          <p:cNvPr id="66" name="Audio 65">
            <a:hlinkClick r:id="" action="ppaction://media"/>
            <a:extLst>
              <a:ext uri="{FF2B5EF4-FFF2-40B4-BE49-F238E27FC236}">
                <a16:creationId xmlns:a16="http://schemas.microsoft.com/office/drawing/2014/main" id="{D17E0BF1-EBBE-B34B-8A24-08779D541A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224373"/>
      </p:ext>
    </p:extLst>
  </p:cSld>
  <p:clrMapOvr>
    <a:masterClrMapping/>
  </p:clrMapOvr>
  <mc:AlternateContent xmlns:mc="http://schemas.openxmlformats.org/markup-compatibility/2006">
    <mc:Choice xmlns:p14="http://schemas.microsoft.com/office/powerpoint/2010/main" Requires="p14">
      <p:transition spd="slow" p14:dur="2000" advTm="31027"/>
    </mc:Choice>
    <mc:Fallback>
      <p:transition spd="slow" advTm="31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“ontology </a:t>
            </a:r>
            <a:r>
              <a:rPr lang="en-US" dirty="0" err="1">
                <a:latin typeface="PT Sans Caption" panose="020B0603020203020204" pitchFamily="34" charset="77"/>
              </a:rPr>
              <a:t>trie</a:t>
            </a:r>
            <a:r>
              <a:rPr lang="en-US" dirty="0">
                <a:latin typeface="PT Sans Caption" panose="020B0603020203020204" pitchFamily="34" charset="77"/>
              </a:rPr>
              <a:t>”</a:t>
            </a:r>
          </a:p>
        </p:txBody>
      </p:sp>
      <p:sp>
        <p:nvSpPr>
          <p:cNvPr id="65" name="TextBox 64">
            <a:extLst>
              <a:ext uri="{FF2B5EF4-FFF2-40B4-BE49-F238E27FC236}">
                <a16:creationId xmlns:a16="http://schemas.microsoft.com/office/drawing/2014/main" id="{18053261-6F3D-DD44-BA7B-B5C2B64A9955}"/>
              </a:ext>
            </a:extLst>
          </p:cNvPr>
          <p:cNvSpPr txBox="1"/>
          <p:nvPr/>
        </p:nvSpPr>
        <p:spPr>
          <a:xfrm>
            <a:off x="8229556" y="1690688"/>
            <a:ext cx="3124244" cy="3139321"/>
          </a:xfrm>
          <a:prstGeom prst="rect">
            <a:avLst/>
          </a:prstGeom>
          <a:noFill/>
        </p:spPr>
        <p:txBody>
          <a:bodyPr wrap="square" rtlCol="0">
            <a:spAutoFit/>
          </a:bodyPr>
          <a:lstStyle/>
          <a:p>
            <a:r>
              <a:rPr lang="en-US" dirty="0">
                <a:latin typeface="PT Sans Caption" panose="020B0603020203020204" pitchFamily="34" charset="77"/>
              </a:rPr>
              <a:t>pros:</a:t>
            </a:r>
          </a:p>
          <a:p>
            <a:pPr marL="285750" indent="-285750">
              <a:buFont typeface="Arial" panose="020B0604020202020204" pitchFamily="34" charset="0"/>
              <a:buChar char="•"/>
            </a:pPr>
            <a:r>
              <a:rPr lang="en-US" dirty="0">
                <a:latin typeface="PT Sans Caption" panose="020B0603020203020204" pitchFamily="34" charset="77"/>
              </a:rPr>
              <a:t>average path length goes way down</a:t>
            </a:r>
          </a:p>
          <a:p>
            <a:pPr marL="285750" indent="-285750">
              <a:buFont typeface="Arial" panose="020B0604020202020204" pitchFamily="34" charset="0"/>
              <a:buChar char="•"/>
            </a:pPr>
            <a:r>
              <a:rPr lang="en-US" dirty="0">
                <a:latin typeface="PT Sans Caption" panose="020B0603020203020204" pitchFamily="34" charset="77"/>
              </a:rPr>
              <a:t>clustering as before</a:t>
            </a:r>
          </a:p>
          <a:p>
            <a:pPr marL="285750" indent="-285750">
              <a:buFont typeface="Arial" panose="020B0604020202020204" pitchFamily="34" charset="0"/>
              <a:buChar char="•"/>
            </a:pPr>
            <a:r>
              <a:rPr lang="en-US" dirty="0">
                <a:latin typeface="PT Sans Caption" panose="020B0603020203020204" pitchFamily="34" charset="77"/>
              </a:rPr>
              <a:t>closer to universe of knowledge</a:t>
            </a:r>
          </a:p>
          <a:p>
            <a:pPr marL="285750" indent="-285750">
              <a:buFont typeface="Arial" panose="020B0604020202020204" pitchFamily="34" charset="0"/>
              <a:buChar char="•"/>
            </a:pPr>
            <a:endParaRPr lang="en-US" dirty="0">
              <a:latin typeface="PT Sans Caption" panose="020B0603020203020204" pitchFamily="34" charset="77"/>
            </a:endParaRPr>
          </a:p>
          <a:p>
            <a:r>
              <a:rPr lang="en-US" dirty="0">
                <a:latin typeface="PT Sans Caption" panose="020B0603020203020204" pitchFamily="34" charset="77"/>
              </a:rPr>
              <a:t>cons:</a:t>
            </a:r>
          </a:p>
          <a:p>
            <a:pPr marL="285750" indent="-285750">
              <a:buFont typeface="Arial" panose="020B0604020202020204" pitchFamily="34" charset="0"/>
              <a:buChar char="•"/>
            </a:pPr>
            <a:r>
              <a:rPr lang="en-US" dirty="0">
                <a:latin typeface="PT Sans Caption" panose="020B0603020203020204" pitchFamily="34" charset="77"/>
              </a:rPr>
              <a:t>the graph doesn’t change very much at all</a:t>
            </a:r>
          </a:p>
        </p:txBody>
      </p:sp>
      <p:sp>
        <p:nvSpPr>
          <p:cNvPr id="21" name="Oval 20">
            <a:extLst>
              <a:ext uri="{FF2B5EF4-FFF2-40B4-BE49-F238E27FC236}">
                <a16:creationId xmlns:a16="http://schemas.microsoft.com/office/drawing/2014/main" id="{3C5F8DF4-CEBF-D846-8381-6EEC296A7B17}"/>
              </a:ext>
            </a:extLst>
          </p:cNvPr>
          <p:cNvSpPr/>
          <p:nvPr/>
        </p:nvSpPr>
        <p:spPr>
          <a:xfrm>
            <a:off x="3886201" y="2218543"/>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9C508E7-E6FE-384A-B77F-FDE9A1B94C6B}"/>
              </a:ext>
            </a:extLst>
          </p:cNvPr>
          <p:cNvSpPr/>
          <p:nvPr/>
        </p:nvSpPr>
        <p:spPr>
          <a:xfrm>
            <a:off x="2987134" y="3114541"/>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342882C7-8BB1-3F40-B09A-775DA2BB6808}"/>
              </a:ext>
            </a:extLst>
          </p:cNvPr>
          <p:cNvSpPr/>
          <p:nvPr/>
        </p:nvSpPr>
        <p:spPr>
          <a:xfrm>
            <a:off x="4762499" y="3112479"/>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DCB459B8-6D2C-7341-BA81-EDA1F146B19C}"/>
              </a:ext>
            </a:extLst>
          </p:cNvPr>
          <p:cNvSpPr/>
          <p:nvPr/>
        </p:nvSpPr>
        <p:spPr>
          <a:xfrm>
            <a:off x="1990725" y="441190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2A5F334B-2AB2-C24A-B06D-43A4FCBC3B18}"/>
              </a:ext>
            </a:extLst>
          </p:cNvPr>
          <p:cNvSpPr/>
          <p:nvPr/>
        </p:nvSpPr>
        <p:spPr>
          <a:xfrm>
            <a:off x="2811212" y="441190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11CEE06E-4991-BB42-85B0-EC7E4B1C4D6F}"/>
              </a:ext>
            </a:extLst>
          </p:cNvPr>
          <p:cNvSpPr/>
          <p:nvPr/>
        </p:nvSpPr>
        <p:spPr>
          <a:xfrm>
            <a:off x="3631699" y="441190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30FAEBB3-AC40-5F4A-87C9-62A73AB3F69A}"/>
              </a:ext>
            </a:extLst>
          </p:cNvPr>
          <p:cNvSpPr/>
          <p:nvPr/>
        </p:nvSpPr>
        <p:spPr>
          <a:xfrm>
            <a:off x="4762499" y="4365792"/>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C46C76D2-B19C-D74E-B3B0-C7E7FA049EF9}"/>
              </a:ext>
            </a:extLst>
          </p:cNvPr>
          <p:cNvSpPr/>
          <p:nvPr/>
        </p:nvSpPr>
        <p:spPr>
          <a:xfrm>
            <a:off x="4216524" y="5408313"/>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70833CBA-1E9D-6F4B-9808-B1F5BEC3519E}"/>
              </a:ext>
            </a:extLst>
          </p:cNvPr>
          <p:cNvSpPr/>
          <p:nvPr/>
        </p:nvSpPr>
        <p:spPr>
          <a:xfrm>
            <a:off x="5324474" y="5408312"/>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Arrow Connector 40">
            <a:extLst>
              <a:ext uri="{FF2B5EF4-FFF2-40B4-BE49-F238E27FC236}">
                <a16:creationId xmlns:a16="http://schemas.microsoft.com/office/drawing/2014/main" id="{A470BB52-BC8D-054C-9259-C21DA8D18794}"/>
              </a:ext>
            </a:extLst>
          </p:cNvPr>
          <p:cNvCxnSpPr>
            <a:cxnSpLocks/>
            <a:stCxn id="21" idx="3"/>
            <a:endCxn id="22" idx="7"/>
          </p:cNvCxnSpPr>
          <p:nvPr/>
        </p:nvCxnSpPr>
        <p:spPr>
          <a:xfrm flipH="1">
            <a:off x="3466810" y="2694154"/>
            <a:ext cx="501690" cy="5019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9A93BB1-AC74-C842-9F19-CE68234A9331}"/>
              </a:ext>
            </a:extLst>
          </p:cNvPr>
          <p:cNvCxnSpPr>
            <a:cxnSpLocks/>
            <a:stCxn id="21" idx="5"/>
            <a:endCxn id="23" idx="0"/>
          </p:cNvCxnSpPr>
          <p:nvPr/>
        </p:nvCxnSpPr>
        <p:spPr>
          <a:xfrm>
            <a:off x="4365877" y="2694154"/>
            <a:ext cx="677610" cy="418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E2EFA50B-32DD-B149-A938-EDC0A000F0DA}"/>
              </a:ext>
            </a:extLst>
          </p:cNvPr>
          <p:cNvCxnSpPr>
            <a:cxnSpLocks/>
            <a:stCxn id="22" idx="3"/>
            <a:endCxn id="24" idx="0"/>
          </p:cNvCxnSpPr>
          <p:nvPr/>
        </p:nvCxnSpPr>
        <p:spPr>
          <a:xfrm flipH="1">
            <a:off x="2271713" y="3590152"/>
            <a:ext cx="797720"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81B823E4-CCA9-E34C-8926-F82D397D8827}"/>
              </a:ext>
            </a:extLst>
          </p:cNvPr>
          <p:cNvCxnSpPr>
            <a:cxnSpLocks/>
            <a:stCxn id="22" idx="4"/>
            <a:endCxn id="25" idx="0"/>
          </p:cNvCxnSpPr>
          <p:nvPr/>
        </p:nvCxnSpPr>
        <p:spPr>
          <a:xfrm flipH="1">
            <a:off x="3092200" y="3671754"/>
            <a:ext cx="175922" cy="7401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17701F4B-85C9-CB4C-98EB-94E4A10F4A77}"/>
              </a:ext>
            </a:extLst>
          </p:cNvPr>
          <p:cNvCxnSpPr>
            <a:cxnSpLocks/>
            <a:stCxn id="22" idx="5"/>
            <a:endCxn id="26" idx="0"/>
          </p:cNvCxnSpPr>
          <p:nvPr/>
        </p:nvCxnSpPr>
        <p:spPr>
          <a:xfrm>
            <a:off x="3466810" y="3590152"/>
            <a:ext cx="445877"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0BA32CF2-E964-0442-B952-BC4F99E4094A}"/>
              </a:ext>
            </a:extLst>
          </p:cNvPr>
          <p:cNvCxnSpPr>
            <a:cxnSpLocks/>
            <a:stCxn id="23" idx="4"/>
            <a:endCxn id="34" idx="0"/>
          </p:cNvCxnSpPr>
          <p:nvPr/>
        </p:nvCxnSpPr>
        <p:spPr>
          <a:xfrm>
            <a:off x="5043487" y="3669692"/>
            <a:ext cx="0" cy="6961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3B1AD294-5459-474F-B5F5-50DE685094A7}"/>
              </a:ext>
            </a:extLst>
          </p:cNvPr>
          <p:cNvCxnSpPr>
            <a:cxnSpLocks/>
            <a:stCxn id="34" idx="3"/>
            <a:endCxn id="37" idx="0"/>
          </p:cNvCxnSpPr>
          <p:nvPr/>
        </p:nvCxnSpPr>
        <p:spPr>
          <a:xfrm flipH="1">
            <a:off x="4497512" y="4841403"/>
            <a:ext cx="347286" cy="56691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2DC1F7CB-5C3B-5240-BBF8-2ECC5AE1D8F8}"/>
              </a:ext>
            </a:extLst>
          </p:cNvPr>
          <p:cNvCxnSpPr>
            <a:cxnSpLocks/>
            <a:stCxn id="34" idx="5"/>
            <a:endCxn id="39" idx="0"/>
          </p:cNvCxnSpPr>
          <p:nvPr/>
        </p:nvCxnSpPr>
        <p:spPr>
          <a:xfrm>
            <a:off x="5242175" y="4841403"/>
            <a:ext cx="363287" cy="56690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D5A0186D-3082-AF4A-8B76-04B760A789F3}"/>
              </a:ext>
            </a:extLst>
          </p:cNvPr>
          <p:cNvSpPr txBox="1"/>
          <p:nvPr/>
        </p:nvSpPr>
        <p:spPr>
          <a:xfrm>
            <a:off x="3759324" y="1690688"/>
            <a:ext cx="914400" cy="523220"/>
          </a:xfrm>
          <a:prstGeom prst="rect">
            <a:avLst/>
          </a:prstGeom>
          <a:noFill/>
        </p:spPr>
        <p:txBody>
          <a:bodyPr wrap="square" rtlCol="0">
            <a:spAutoFit/>
          </a:bodyPr>
          <a:lstStyle/>
          <a:p>
            <a:r>
              <a:rPr lang="en-US" sz="2800" dirty="0">
                <a:latin typeface="PT Sans Caption" panose="020B0603020203020204" pitchFamily="34" charset="77"/>
              </a:rPr>
              <a:t>636</a:t>
            </a:r>
          </a:p>
        </p:txBody>
      </p:sp>
      <p:sp>
        <p:nvSpPr>
          <p:cNvPr id="54" name="TextBox 53">
            <a:extLst>
              <a:ext uri="{FF2B5EF4-FFF2-40B4-BE49-F238E27FC236}">
                <a16:creationId xmlns:a16="http://schemas.microsoft.com/office/drawing/2014/main" id="{2B1FBB08-53ED-B84E-9551-51DCDA9E6AED}"/>
              </a:ext>
            </a:extLst>
          </p:cNvPr>
          <p:cNvSpPr txBox="1"/>
          <p:nvPr/>
        </p:nvSpPr>
        <p:spPr>
          <a:xfrm>
            <a:off x="1600200" y="3146472"/>
            <a:ext cx="1122385" cy="523220"/>
          </a:xfrm>
          <a:prstGeom prst="rect">
            <a:avLst/>
          </a:prstGeom>
          <a:noFill/>
        </p:spPr>
        <p:txBody>
          <a:bodyPr wrap="square" rtlCol="0">
            <a:spAutoFit/>
          </a:bodyPr>
          <a:lstStyle/>
          <a:p>
            <a:r>
              <a:rPr lang="en-US" sz="2800" dirty="0">
                <a:latin typeface="PT Sans Caption" panose="020B0603020203020204" pitchFamily="34" charset="77"/>
              </a:rPr>
              <a:t>636.2</a:t>
            </a:r>
          </a:p>
        </p:txBody>
      </p:sp>
      <p:sp>
        <p:nvSpPr>
          <p:cNvPr id="55" name="TextBox 54">
            <a:extLst>
              <a:ext uri="{FF2B5EF4-FFF2-40B4-BE49-F238E27FC236}">
                <a16:creationId xmlns:a16="http://schemas.microsoft.com/office/drawing/2014/main" id="{81405099-E9C7-DD4C-A392-76D854E7F534}"/>
              </a:ext>
            </a:extLst>
          </p:cNvPr>
          <p:cNvSpPr txBox="1"/>
          <p:nvPr/>
        </p:nvSpPr>
        <p:spPr>
          <a:xfrm>
            <a:off x="514350" y="4399785"/>
            <a:ext cx="1332457" cy="523220"/>
          </a:xfrm>
          <a:prstGeom prst="rect">
            <a:avLst/>
          </a:prstGeom>
          <a:noFill/>
        </p:spPr>
        <p:txBody>
          <a:bodyPr wrap="square" rtlCol="0">
            <a:spAutoFit/>
          </a:bodyPr>
          <a:lstStyle/>
          <a:p>
            <a:r>
              <a:rPr lang="en-US" sz="2800" dirty="0">
                <a:latin typeface="PT Sans Caption" panose="020B0603020203020204" pitchFamily="34" charset="77"/>
              </a:rPr>
              <a:t>636.21</a:t>
            </a:r>
          </a:p>
        </p:txBody>
      </p:sp>
      <p:sp>
        <p:nvSpPr>
          <p:cNvPr id="57" name="TextBox 56">
            <a:extLst>
              <a:ext uri="{FF2B5EF4-FFF2-40B4-BE49-F238E27FC236}">
                <a16:creationId xmlns:a16="http://schemas.microsoft.com/office/drawing/2014/main" id="{A42FE58A-C5FD-5E44-A628-E9392FEA64ED}"/>
              </a:ext>
            </a:extLst>
          </p:cNvPr>
          <p:cNvSpPr txBox="1"/>
          <p:nvPr/>
        </p:nvSpPr>
        <p:spPr>
          <a:xfrm>
            <a:off x="5435725" y="3129475"/>
            <a:ext cx="1207959" cy="523220"/>
          </a:xfrm>
          <a:prstGeom prst="rect">
            <a:avLst/>
          </a:prstGeom>
          <a:noFill/>
        </p:spPr>
        <p:txBody>
          <a:bodyPr wrap="square" rtlCol="0">
            <a:spAutoFit/>
          </a:bodyPr>
          <a:lstStyle/>
          <a:p>
            <a:r>
              <a:rPr lang="en-US" sz="2800" dirty="0">
                <a:latin typeface="PT Sans Caption" panose="020B0603020203020204" pitchFamily="34" charset="77"/>
              </a:rPr>
              <a:t>636.8</a:t>
            </a:r>
          </a:p>
        </p:txBody>
      </p:sp>
      <p:sp>
        <p:nvSpPr>
          <p:cNvPr id="58" name="TextBox 57">
            <a:extLst>
              <a:ext uri="{FF2B5EF4-FFF2-40B4-BE49-F238E27FC236}">
                <a16:creationId xmlns:a16="http://schemas.microsoft.com/office/drawing/2014/main" id="{ADFC318C-2317-B649-92B4-8582C612A881}"/>
              </a:ext>
            </a:extLst>
          </p:cNvPr>
          <p:cNvSpPr txBox="1"/>
          <p:nvPr/>
        </p:nvSpPr>
        <p:spPr>
          <a:xfrm>
            <a:off x="5413623" y="4349450"/>
            <a:ext cx="1375985" cy="523220"/>
          </a:xfrm>
          <a:prstGeom prst="rect">
            <a:avLst/>
          </a:prstGeom>
          <a:noFill/>
        </p:spPr>
        <p:txBody>
          <a:bodyPr wrap="square" rtlCol="0">
            <a:spAutoFit/>
          </a:bodyPr>
          <a:lstStyle/>
          <a:p>
            <a:r>
              <a:rPr lang="en-US" sz="2800" dirty="0">
                <a:latin typeface="PT Sans Caption" panose="020B0603020203020204" pitchFamily="34" charset="77"/>
              </a:rPr>
              <a:t>636.80</a:t>
            </a:r>
          </a:p>
        </p:txBody>
      </p:sp>
      <p:sp>
        <p:nvSpPr>
          <p:cNvPr id="59" name="TextBox 58">
            <a:extLst>
              <a:ext uri="{FF2B5EF4-FFF2-40B4-BE49-F238E27FC236}">
                <a16:creationId xmlns:a16="http://schemas.microsoft.com/office/drawing/2014/main" id="{2E7F1792-78E9-E444-AA9C-CEFF79515227}"/>
              </a:ext>
            </a:extLst>
          </p:cNvPr>
          <p:cNvSpPr txBox="1"/>
          <p:nvPr/>
        </p:nvSpPr>
        <p:spPr>
          <a:xfrm>
            <a:off x="6002839" y="5425308"/>
            <a:ext cx="1598111" cy="523220"/>
          </a:xfrm>
          <a:prstGeom prst="rect">
            <a:avLst/>
          </a:prstGeom>
          <a:noFill/>
        </p:spPr>
        <p:txBody>
          <a:bodyPr wrap="square" rtlCol="0">
            <a:spAutoFit/>
          </a:bodyPr>
          <a:lstStyle/>
          <a:p>
            <a:r>
              <a:rPr lang="en-US" sz="2800" dirty="0">
                <a:latin typeface="PT Sans Caption" panose="020B0603020203020204" pitchFamily="34" charset="77"/>
              </a:rPr>
              <a:t>636.808</a:t>
            </a:r>
          </a:p>
        </p:txBody>
      </p:sp>
      <p:cxnSp>
        <p:nvCxnSpPr>
          <p:cNvPr id="61" name="Straight Arrow Connector 60">
            <a:extLst>
              <a:ext uri="{FF2B5EF4-FFF2-40B4-BE49-F238E27FC236}">
                <a16:creationId xmlns:a16="http://schemas.microsoft.com/office/drawing/2014/main" id="{EC3C1230-EE2B-F746-ADC7-0188B4E33C87}"/>
              </a:ext>
            </a:extLst>
          </p:cNvPr>
          <p:cNvCxnSpPr>
            <a:cxnSpLocks/>
            <a:stCxn id="25" idx="6"/>
            <a:endCxn id="37" idx="2"/>
          </p:cNvCxnSpPr>
          <p:nvPr/>
        </p:nvCxnSpPr>
        <p:spPr>
          <a:xfrm>
            <a:off x="3373187" y="4690514"/>
            <a:ext cx="843337" cy="996406"/>
          </a:xfrm>
          <a:prstGeom prst="straightConnector1">
            <a:avLst/>
          </a:prstGeom>
          <a:ln w="19050">
            <a:solidFill>
              <a:schemeClr val="tx1"/>
            </a:solidFill>
            <a:prstDash val="dashDot"/>
            <a:tailEnd type="non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98B1C8E6-3A49-1145-A27B-557A93D1B01D}"/>
              </a:ext>
            </a:extLst>
          </p:cNvPr>
          <p:cNvCxnSpPr>
            <a:cxnSpLocks/>
            <a:stCxn id="22" idx="6"/>
            <a:endCxn id="34" idx="2"/>
          </p:cNvCxnSpPr>
          <p:nvPr/>
        </p:nvCxnSpPr>
        <p:spPr>
          <a:xfrm>
            <a:off x="3549109" y="3393148"/>
            <a:ext cx="1213390" cy="1251251"/>
          </a:xfrm>
          <a:prstGeom prst="straightConnector1">
            <a:avLst/>
          </a:prstGeom>
          <a:ln w="19050">
            <a:solidFill>
              <a:schemeClr val="tx1"/>
            </a:solidFill>
            <a:prstDash val="dashDot"/>
            <a:tailEnd type="non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9F183CC0-FA4C-3640-8D5A-277302C88DE0}"/>
              </a:ext>
            </a:extLst>
          </p:cNvPr>
          <p:cNvCxnSpPr>
            <a:cxnSpLocks/>
            <a:stCxn id="26" idx="6"/>
            <a:endCxn id="23" idx="2"/>
          </p:cNvCxnSpPr>
          <p:nvPr/>
        </p:nvCxnSpPr>
        <p:spPr>
          <a:xfrm flipV="1">
            <a:off x="4193674" y="3391086"/>
            <a:ext cx="568825" cy="1299428"/>
          </a:xfrm>
          <a:prstGeom prst="straightConnector1">
            <a:avLst/>
          </a:prstGeom>
          <a:ln w="19050">
            <a:solidFill>
              <a:schemeClr val="tx1"/>
            </a:solidFill>
            <a:prstDash val="dashDot"/>
            <a:tailEnd type="non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A6F57C71-065E-5045-8C83-442504912B3D}"/>
              </a:ext>
            </a:extLst>
          </p:cNvPr>
          <p:cNvCxnSpPr>
            <a:cxnSpLocks/>
            <a:stCxn id="24" idx="6"/>
            <a:endCxn id="34" idx="2"/>
          </p:cNvCxnSpPr>
          <p:nvPr/>
        </p:nvCxnSpPr>
        <p:spPr>
          <a:xfrm flipV="1">
            <a:off x="2552700" y="4644399"/>
            <a:ext cx="2209799" cy="46115"/>
          </a:xfrm>
          <a:prstGeom prst="straightConnector1">
            <a:avLst/>
          </a:prstGeom>
          <a:ln w="19050">
            <a:solidFill>
              <a:schemeClr val="tx1"/>
            </a:solidFill>
            <a:prstDash val="sysDot"/>
            <a:tailEnd type="non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8864A212-06AD-B240-B06B-9C9B00F0AC30}"/>
              </a:ext>
            </a:extLst>
          </p:cNvPr>
          <p:cNvCxnSpPr>
            <a:cxnSpLocks/>
            <a:stCxn id="21" idx="4"/>
            <a:endCxn id="39" idx="1"/>
          </p:cNvCxnSpPr>
          <p:nvPr/>
        </p:nvCxnSpPr>
        <p:spPr>
          <a:xfrm>
            <a:off x="4167189" y="2775756"/>
            <a:ext cx="1239584" cy="2714158"/>
          </a:xfrm>
          <a:prstGeom prst="straightConnector1">
            <a:avLst/>
          </a:prstGeom>
          <a:ln w="19050">
            <a:solidFill>
              <a:schemeClr val="tx1"/>
            </a:solidFill>
            <a:prstDash val="sysDot"/>
            <a:tailEnd type="none"/>
          </a:ln>
        </p:spPr>
        <p:style>
          <a:lnRef idx="1">
            <a:schemeClr val="accent1"/>
          </a:lnRef>
          <a:fillRef idx="0">
            <a:schemeClr val="accent1"/>
          </a:fillRef>
          <a:effectRef idx="0">
            <a:schemeClr val="accent1"/>
          </a:effectRef>
          <a:fontRef idx="minor">
            <a:schemeClr val="tx1"/>
          </a:fontRef>
        </p:style>
      </p:cxnSp>
      <p:pic>
        <p:nvPicPr>
          <p:cNvPr id="13" name="Audio 12">
            <a:hlinkClick r:id="" action="ppaction://media"/>
            <a:extLst>
              <a:ext uri="{FF2B5EF4-FFF2-40B4-BE49-F238E27FC236}">
                <a16:creationId xmlns:a16="http://schemas.microsoft.com/office/drawing/2014/main" id="{6CF9916E-F0F1-9247-B29F-CF2EFBF7DD7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556495968"/>
      </p:ext>
    </p:extLst>
  </p:cSld>
  <p:clrMapOvr>
    <a:masterClrMapping/>
  </p:clrMapOvr>
  <mc:AlternateContent xmlns:mc="http://schemas.openxmlformats.org/markup-compatibility/2006">
    <mc:Choice xmlns:p14="http://schemas.microsoft.com/office/powerpoint/2010/main" Requires="p14">
      <p:transition spd="slow" p14:dur="2000" advTm="21104"/>
    </mc:Choice>
    <mc:Fallback>
      <p:transition spd="slow" advTm="21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best of both worlds</a:t>
            </a:r>
          </a:p>
        </p:txBody>
      </p:sp>
      <p:sp>
        <p:nvSpPr>
          <p:cNvPr id="4" name="TextBox 3">
            <a:extLst>
              <a:ext uri="{FF2B5EF4-FFF2-40B4-BE49-F238E27FC236}">
                <a16:creationId xmlns:a16="http://schemas.microsoft.com/office/drawing/2014/main" id="{2BE48A2C-F8BF-C64E-874A-F9EE30C10145}"/>
              </a:ext>
            </a:extLst>
          </p:cNvPr>
          <p:cNvSpPr txBox="1"/>
          <p:nvPr/>
        </p:nvSpPr>
        <p:spPr>
          <a:xfrm>
            <a:off x="652462" y="1828800"/>
            <a:ext cx="4933951" cy="523220"/>
          </a:xfrm>
          <a:prstGeom prst="rect">
            <a:avLst/>
          </a:prstGeom>
          <a:noFill/>
        </p:spPr>
        <p:txBody>
          <a:bodyPr wrap="square" rtlCol="0">
            <a:spAutoFit/>
          </a:bodyPr>
          <a:lstStyle/>
          <a:p>
            <a:r>
              <a:rPr lang="en-US" sz="2800" dirty="0">
                <a:latin typeface="PT Sans Caption" panose="020B0603020203020204" pitchFamily="34" charset="77"/>
              </a:rPr>
              <a:t>the universe of knowledge</a:t>
            </a:r>
          </a:p>
        </p:txBody>
      </p:sp>
      <p:sp>
        <p:nvSpPr>
          <p:cNvPr id="5" name="TextBox 4">
            <a:extLst>
              <a:ext uri="{FF2B5EF4-FFF2-40B4-BE49-F238E27FC236}">
                <a16:creationId xmlns:a16="http://schemas.microsoft.com/office/drawing/2014/main" id="{B67BE3B8-2112-4744-ADEC-391310B7FBC1}"/>
              </a:ext>
            </a:extLst>
          </p:cNvPr>
          <p:cNvSpPr txBox="1"/>
          <p:nvPr/>
        </p:nvSpPr>
        <p:spPr>
          <a:xfrm>
            <a:off x="6605589" y="1828800"/>
            <a:ext cx="4933951" cy="523220"/>
          </a:xfrm>
          <a:prstGeom prst="rect">
            <a:avLst/>
          </a:prstGeom>
          <a:noFill/>
        </p:spPr>
        <p:txBody>
          <a:bodyPr wrap="square" rtlCol="0">
            <a:spAutoFit/>
          </a:bodyPr>
          <a:lstStyle/>
          <a:p>
            <a:pPr algn="r"/>
            <a:r>
              <a:rPr lang="en-US" sz="2800" dirty="0">
                <a:latin typeface="PT Sans Caption" panose="020B0603020203020204" pitchFamily="34" charset="77"/>
              </a:rPr>
              <a:t>classification schemes</a:t>
            </a:r>
          </a:p>
        </p:txBody>
      </p:sp>
      <p:sp>
        <p:nvSpPr>
          <p:cNvPr id="6" name="Oval 5">
            <a:extLst>
              <a:ext uri="{FF2B5EF4-FFF2-40B4-BE49-F238E27FC236}">
                <a16:creationId xmlns:a16="http://schemas.microsoft.com/office/drawing/2014/main" id="{2960587E-7435-664B-A7D2-AC6C5E995265}"/>
              </a:ext>
            </a:extLst>
          </p:cNvPr>
          <p:cNvSpPr/>
          <p:nvPr/>
        </p:nvSpPr>
        <p:spPr>
          <a:xfrm>
            <a:off x="838200" y="3743325"/>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40683F4D-5463-2D49-BD22-53883459435D}"/>
              </a:ext>
            </a:extLst>
          </p:cNvPr>
          <p:cNvSpPr/>
          <p:nvPr/>
        </p:nvSpPr>
        <p:spPr>
          <a:xfrm>
            <a:off x="1962150" y="3150393"/>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8756C97-02E5-334E-B9C0-924FF122F6E1}"/>
              </a:ext>
            </a:extLst>
          </p:cNvPr>
          <p:cNvSpPr/>
          <p:nvPr/>
        </p:nvSpPr>
        <p:spPr>
          <a:xfrm>
            <a:off x="1681162" y="4781550"/>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36CA900-225A-634B-A649-22BE9F3F4DB5}"/>
              </a:ext>
            </a:extLst>
          </p:cNvPr>
          <p:cNvSpPr/>
          <p:nvPr/>
        </p:nvSpPr>
        <p:spPr>
          <a:xfrm>
            <a:off x="3262313" y="4300538"/>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6D730CE5-E4A7-A749-A533-1C5F7495195D}"/>
              </a:ext>
            </a:extLst>
          </p:cNvPr>
          <p:cNvSpPr/>
          <p:nvPr/>
        </p:nvSpPr>
        <p:spPr>
          <a:xfrm>
            <a:off x="3924300" y="3288178"/>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A181034D-CD8A-C54D-BA8E-A57CF04C1510}"/>
              </a:ext>
            </a:extLst>
          </p:cNvPr>
          <p:cNvCxnSpPr>
            <a:stCxn id="6" idx="7"/>
            <a:endCxn id="7" idx="2"/>
          </p:cNvCxnSpPr>
          <p:nvPr/>
        </p:nvCxnSpPr>
        <p:spPr>
          <a:xfrm flipV="1">
            <a:off x="1317876" y="3429000"/>
            <a:ext cx="644274" cy="39592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6591721-B3D9-4B4F-9442-E9DE993FA5F5}"/>
              </a:ext>
            </a:extLst>
          </p:cNvPr>
          <p:cNvCxnSpPr>
            <a:stCxn id="6" idx="6"/>
            <a:endCxn id="9" idx="2"/>
          </p:cNvCxnSpPr>
          <p:nvPr/>
        </p:nvCxnSpPr>
        <p:spPr>
          <a:xfrm>
            <a:off x="1400175" y="4021932"/>
            <a:ext cx="1862138" cy="5572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6B37E2F-88F4-824D-AF4D-51285E395CD0}"/>
              </a:ext>
            </a:extLst>
          </p:cNvPr>
          <p:cNvCxnSpPr>
            <a:cxnSpLocks/>
            <a:stCxn id="6" idx="4"/>
            <a:endCxn id="8" idx="1"/>
          </p:cNvCxnSpPr>
          <p:nvPr/>
        </p:nvCxnSpPr>
        <p:spPr>
          <a:xfrm>
            <a:off x="1119188" y="4300538"/>
            <a:ext cx="644273" cy="56261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94427F6-36BF-9C40-A5E7-64E18B68BD1D}"/>
              </a:ext>
            </a:extLst>
          </p:cNvPr>
          <p:cNvCxnSpPr>
            <a:cxnSpLocks/>
            <a:stCxn id="8" idx="6"/>
            <a:endCxn id="9" idx="3"/>
          </p:cNvCxnSpPr>
          <p:nvPr/>
        </p:nvCxnSpPr>
        <p:spPr>
          <a:xfrm flipV="1">
            <a:off x="2243137" y="4776149"/>
            <a:ext cx="1101475" cy="2840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60E96FA-D001-4741-8CA4-235147CE00FA}"/>
              </a:ext>
            </a:extLst>
          </p:cNvPr>
          <p:cNvCxnSpPr>
            <a:cxnSpLocks/>
            <a:stCxn id="10" idx="2"/>
            <a:endCxn id="7" idx="6"/>
          </p:cNvCxnSpPr>
          <p:nvPr/>
        </p:nvCxnSpPr>
        <p:spPr>
          <a:xfrm flipH="1" flipV="1">
            <a:off x="2524125" y="3429000"/>
            <a:ext cx="1400175" cy="13778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0B6A656-DF2A-ED46-9016-E7DA0FF517DC}"/>
              </a:ext>
            </a:extLst>
          </p:cNvPr>
          <p:cNvCxnSpPr>
            <a:cxnSpLocks/>
            <a:stCxn id="8" idx="7"/>
            <a:endCxn id="10" idx="3"/>
          </p:cNvCxnSpPr>
          <p:nvPr/>
        </p:nvCxnSpPr>
        <p:spPr>
          <a:xfrm flipV="1">
            <a:off x="2160838" y="3763789"/>
            <a:ext cx="1845761" cy="109936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BF1730B5-985F-F340-8414-12ABA9D97D3B}"/>
              </a:ext>
            </a:extLst>
          </p:cNvPr>
          <p:cNvSpPr/>
          <p:nvPr/>
        </p:nvSpPr>
        <p:spPr>
          <a:xfrm>
            <a:off x="9072564" y="2730965"/>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9F71081-6EDE-EB4A-9B46-D869A82ECE03}"/>
              </a:ext>
            </a:extLst>
          </p:cNvPr>
          <p:cNvSpPr/>
          <p:nvPr/>
        </p:nvSpPr>
        <p:spPr>
          <a:xfrm>
            <a:off x="8173497" y="3626963"/>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11AB3330-52EB-6A45-875C-D6EA174F7C4E}"/>
              </a:ext>
            </a:extLst>
          </p:cNvPr>
          <p:cNvSpPr/>
          <p:nvPr/>
        </p:nvSpPr>
        <p:spPr>
          <a:xfrm>
            <a:off x="9948862" y="3624901"/>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44D98B1-C98F-534C-87F7-75E36926C3AE}"/>
              </a:ext>
            </a:extLst>
          </p:cNvPr>
          <p:cNvSpPr/>
          <p:nvPr/>
        </p:nvSpPr>
        <p:spPr>
          <a:xfrm>
            <a:off x="7177088"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40BB5E1-9E45-5E44-B710-DAB3AC358E86}"/>
              </a:ext>
            </a:extLst>
          </p:cNvPr>
          <p:cNvSpPr/>
          <p:nvPr/>
        </p:nvSpPr>
        <p:spPr>
          <a:xfrm>
            <a:off x="7997575"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66A4FD8-33DB-044F-96F2-EE608F99C645}"/>
              </a:ext>
            </a:extLst>
          </p:cNvPr>
          <p:cNvSpPr/>
          <p:nvPr/>
        </p:nvSpPr>
        <p:spPr>
          <a:xfrm>
            <a:off x="8818062"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9567F50-2D88-C044-AD5D-11F27DE8DED0}"/>
              </a:ext>
            </a:extLst>
          </p:cNvPr>
          <p:cNvSpPr/>
          <p:nvPr/>
        </p:nvSpPr>
        <p:spPr>
          <a:xfrm>
            <a:off x="9948862" y="4878214"/>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734347E-D429-804E-A89D-E802E36C2DAF}"/>
              </a:ext>
            </a:extLst>
          </p:cNvPr>
          <p:cNvSpPr/>
          <p:nvPr/>
        </p:nvSpPr>
        <p:spPr>
          <a:xfrm>
            <a:off x="9402887" y="5920735"/>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2DDCF16-820A-434A-89F0-56903951250F}"/>
              </a:ext>
            </a:extLst>
          </p:cNvPr>
          <p:cNvSpPr/>
          <p:nvPr/>
        </p:nvSpPr>
        <p:spPr>
          <a:xfrm>
            <a:off x="10510837" y="5920734"/>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974F8C28-D9BD-AB4C-A483-041124603C6C}"/>
              </a:ext>
            </a:extLst>
          </p:cNvPr>
          <p:cNvCxnSpPr>
            <a:cxnSpLocks/>
            <a:stCxn id="27" idx="3"/>
            <a:endCxn id="28" idx="7"/>
          </p:cNvCxnSpPr>
          <p:nvPr/>
        </p:nvCxnSpPr>
        <p:spPr>
          <a:xfrm flipH="1">
            <a:off x="8653173" y="3206576"/>
            <a:ext cx="501690" cy="5019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9BC9813-A794-5E42-BF28-490087FFB0FD}"/>
              </a:ext>
            </a:extLst>
          </p:cNvPr>
          <p:cNvCxnSpPr>
            <a:cxnSpLocks/>
            <a:stCxn id="27" idx="5"/>
            <a:endCxn id="29" idx="0"/>
          </p:cNvCxnSpPr>
          <p:nvPr/>
        </p:nvCxnSpPr>
        <p:spPr>
          <a:xfrm>
            <a:off x="9552240" y="3206576"/>
            <a:ext cx="677610" cy="418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D8A503C-5CB1-B244-821F-F4EA68481038}"/>
              </a:ext>
            </a:extLst>
          </p:cNvPr>
          <p:cNvCxnSpPr>
            <a:cxnSpLocks/>
            <a:stCxn id="28" idx="3"/>
            <a:endCxn id="30" idx="0"/>
          </p:cNvCxnSpPr>
          <p:nvPr/>
        </p:nvCxnSpPr>
        <p:spPr>
          <a:xfrm flipH="1">
            <a:off x="7458076" y="4102574"/>
            <a:ext cx="797720"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2CF8D88-EB9F-D541-ABB3-E0B7F945DFBA}"/>
              </a:ext>
            </a:extLst>
          </p:cNvPr>
          <p:cNvCxnSpPr>
            <a:cxnSpLocks/>
            <a:stCxn id="28" idx="4"/>
            <a:endCxn id="31" idx="0"/>
          </p:cNvCxnSpPr>
          <p:nvPr/>
        </p:nvCxnSpPr>
        <p:spPr>
          <a:xfrm flipH="1">
            <a:off x="8278563" y="4184176"/>
            <a:ext cx="175922" cy="7401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688D7A1-DF80-074E-9EA0-D590CD23092B}"/>
              </a:ext>
            </a:extLst>
          </p:cNvPr>
          <p:cNvCxnSpPr>
            <a:cxnSpLocks/>
            <a:stCxn id="28" idx="5"/>
            <a:endCxn id="32" idx="0"/>
          </p:cNvCxnSpPr>
          <p:nvPr/>
        </p:nvCxnSpPr>
        <p:spPr>
          <a:xfrm>
            <a:off x="8653173" y="4102574"/>
            <a:ext cx="445877"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A38B31C-771F-A94A-8C81-2D25B972C53F}"/>
              </a:ext>
            </a:extLst>
          </p:cNvPr>
          <p:cNvCxnSpPr>
            <a:cxnSpLocks/>
            <a:stCxn id="29" idx="4"/>
            <a:endCxn id="33" idx="0"/>
          </p:cNvCxnSpPr>
          <p:nvPr/>
        </p:nvCxnSpPr>
        <p:spPr>
          <a:xfrm>
            <a:off x="10229850" y="4182114"/>
            <a:ext cx="0" cy="6961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96C33B1-7711-8341-AAF4-A7C56603BFD0}"/>
              </a:ext>
            </a:extLst>
          </p:cNvPr>
          <p:cNvCxnSpPr>
            <a:cxnSpLocks/>
            <a:stCxn id="33" idx="3"/>
            <a:endCxn id="35" idx="0"/>
          </p:cNvCxnSpPr>
          <p:nvPr/>
        </p:nvCxnSpPr>
        <p:spPr>
          <a:xfrm flipH="1">
            <a:off x="9683875" y="5353825"/>
            <a:ext cx="347286" cy="56691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A8DCF1-D7BF-4949-841F-D6BF0DCB7387}"/>
              </a:ext>
            </a:extLst>
          </p:cNvPr>
          <p:cNvCxnSpPr>
            <a:cxnSpLocks/>
            <a:stCxn id="33" idx="5"/>
            <a:endCxn id="36" idx="0"/>
          </p:cNvCxnSpPr>
          <p:nvPr/>
        </p:nvCxnSpPr>
        <p:spPr>
          <a:xfrm>
            <a:off x="10428538" y="5353825"/>
            <a:ext cx="363287" cy="56690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0B6E5D33-FA57-AB44-94B0-52293EC2DB86}"/>
              </a:ext>
            </a:extLst>
          </p:cNvPr>
          <p:cNvCxnSpPr>
            <a:cxnSpLocks/>
            <a:stCxn id="30" idx="2"/>
          </p:cNvCxnSpPr>
          <p:nvPr/>
        </p:nvCxnSpPr>
        <p:spPr>
          <a:xfrm flipH="1" flipV="1">
            <a:off x="4486275" y="3707606"/>
            <a:ext cx="2690813" cy="14953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3" name="Audio 12">
            <a:hlinkClick r:id="" action="ppaction://media"/>
            <a:extLst>
              <a:ext uri="{FF2B5EF4-FFF2-40B4-BE49-F238E27FC236}">
                <a16:creationId xmlns:a16="http://schemas.microsoft.com/office/drawing/2014/main" id="{DC9889C1-6D8D-144E-A530-C5056801A54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847692372"/>
      </p:ext>
    </p:extLst>
  </p:cSld>
  <p:clrMapOvr>
    <a:masterClrMapping/>
  </p:clrMapOvr>
  <mc:AlternateContent xmlns:mc="http://schemas.openxmlformats.org/markup-compatibility/2006">
    <mc:Choice xmlns:p14="http://schemas.microsoft.com/office/powerpoint/2010/main" Requires="p14">
      <p:transition spd="slow" p14:dur="2000" advTm="20483"/>
    </mc:Choice>
    <mc:Fallback>
      <p:transition spd="slow" advTm="204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encoding</a:t>
            </a:r>
          </a:p>
        </p:txBody>
      </p:sp>
      <p:sp>
        <p:nvSpPr>
          <p:cNvPr id="27" name="Oval 26">
            <a:extLst>
              <a:ext uri="{FF2B5EF4-FFF2-40B4-BE49-F238E27FC236}">
                <a16:creationId xmlns:a16="http://schemas.microsoft.com/office/drawing/2014/main" id="{BF1730B5-985F-F340-8414-12ABA9D97D3B}"/>
              </a:ext>
            </a:extLst>
          </p:cNvPr>
          <p:cNvSpPr/>
          <p:nvPr/>
        </p:nvSpPr>
        <p:spPr>
          <a:xfrm>
            <a:off x="8477251" y="1956933"/>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9F71081-6EDE-EB4A-9B46-D869A82ECE03}"/>
              </a:ext>
            </a:extLst>
          </p:cNvPr>
          <p:cNvSpPr/>
          <p:nvPr/>
        </p:nvSpPr>
        <p:spPr>
          <a:xfrm>
            <a:off x="7578184" y="2852931"/>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11AB3330-52EB-6A45-875C-D6EA174F7C4E}"/>
              </a:ext>
            </a:extLst>
          </p:cNvPr>
          <p:cNvSpPr/>
          <p:nvPr/>
        </p:nvSpPr>
        <p:spPr>
          <a:xfrm>
            <a:off x="9353549" y="2850869"/>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44D98B1-C98F-534C-87F7-75E36926C3AE}"/>
              </a:ext>
            </a:extLst>
          </p:cNvPr>
          <p:cNvSpPr/>
          <p:nvPr/>
        </p:nvSpPr>
        <p:spPr>
          <a:xfrm>
            <a:off x="6581775" y="415029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40BB5E1-9E45-5E44-B710-DAB3AC358E86}"/>
              </a:ext>
            </a:extLst>
          </p:cNvPr>
          <p:cNvSpPr/>
          <p:nvPr/>
        </p:nvSpPr>
        <p:spPr>
          <a:xfrm>
            <a:off x="7402262" y="415029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66A4FD8-33DB-044F-96F2-EE608F99C645}"/>
              </a:ext>
            </a:extLst>
          </p:cNvPr>
          <p:cNvSpPr/>
          <p:nvPr/>
        </p:nvSpPr>
        <p:spPr>
          <a:xfrm>
            <a:off x="8222749" y="415029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9567F50-2D88-C044-AD5D-11F27DE8DED0}"/>
              </a:ext>
            </a:extLst>
          </p:cNvPr>
          <p:cNvSpPr/>
          <p:nvPr/>
        </p:nvSpPr>
        <p:spPr>
          <a:xfrm>
            <a:off x="9353549" y="4104182"/>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734347E-D429-804E-A89D-E802E36C2DAF}"/>
              </a:ext>
            </a:extLst>
          </p:cNvPr>
          <p:cNvSpPr/>
          <p:nvPr/>
        </p:nvSpPr>
        <p:spPr>
          <a:xfrm>
            <a:off x="8807574" y="5146703"/>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2DDCF16-820A-434A-89F0-56903951250F}"/>
              </a:ext>
            </a:extLst>
          </p:cNvPr>
          <p:cNvSpPr/>
          <p:nvPr/>
        </p:nvSpPr>
        <p:spPr>
          <a:xfrm>
            <a:off x="9915524" y="5146702"/>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974F8C28-D9BD-AB4C-A483-041124603C6C}"/>
              </a:ext>
            </a:extLst>
          </p:cNvPr>
          <p:cNvCxnSpPr>
            <a:cxnSpLocks/>
            <a:stCxn id="27" idx="3"/>
            <a:endCxn id="28" idx="7"/>
          </p:cNvCxnSpPr>
          <p:nvPr/>
        </p:nvCxnSpPr>
        <p:spPr>
          <a:xfrm flipH="1">
            <a:off x="8057860" y="2432544"/>
            <a:ext cx="501690" cy="5019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9BC9813-A794-5E42-BF28-490087FFB0FD}"/>
              </a:ext>
            </a:extLst>
          </p:cNvPr>
          <p:cNvCxnSpPr>
            <a:cxnSpLocks/>
            <a:stCxn id="27" idx="5"/>
            <a:endCxn id="29" idx="0"/>
          </p:cNvCxnSpPr>
          <p:nvPr/>
        </p:nvCxnSpPr>
        <p:spPr>
          <a:xfrm>
            <a:off x="8956927" y="2432544"/>
            <a:ext cx="677610" cy="418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D8A503C-5CB1-B244-821F-F4EA68481038}"/>
              </a:ext>
            </a:extLst>
          </p:cNvPr>
          <p:cNvCxnSpPr>
            <a:cxnSpLocks/>
            <a:stCxn id="28" idx="3"/>
            <a:endCxn id="30" idx="0"/>
          </p:cNvCxnSpPr>
          <p:nvPr/>
        </p:nvCxnSpPr>
        <p:spPr>
          <a:xfrm flipH="1">
            <a:off x="6862763" y="3328542"/>
            <a:ext cx="797720"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2CF8D88-EB9F-D541-ABB3-E0B7F945DFBA}"/>
              </a:ext>
            </a:extLst>
          </p:cNvPr>
          <p:cNvCxnSpPr>
            <a:cxnSpLocks/>
            <a:stCxn id="28" idx="4"/>
            <a:endCxn id="31" idx="0"/>
          </p:cNvCxnSpPr>
          <p:nvPr/>
        </p:nvCxnSpPr>
        <p:spPr>
          <a:xfrm flipH="1">
            <a:off x="7683250" y="3410144"/>
            <a:ext cx="175922" cy="7401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688D7A1-DF80-074E-9EA0-D590CD23092B}"/>
              </a:ext>
            </a:extLst>
          </p:cNvPr>
          <p:cNvCxnSpPr>
            <a:cxnSpLocks/>
            <a:stCxn id="28" idx="5"/>
            <a:endCxn id="32" idx="0"/>
          </p:cNvCxnSpPr>
          <p:nvPr/>
        </p:nvCxnSpPr>
        <p:spPr>
          <a:xfrm>
            <a:off x="8057860" y="3328542"/>
            <a:ext cx="445877"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A38B31C-771F-A94A-8C81-2D25B972C53F}"/>
              </a:ext>
            </a:extLst>
          </p:cNvPr>
          <p:cNvCxnSpPr>
            <a:cxnSpLocks/>
            <a:stCxn id="29" idx="4"/>
            <a:endCxn id="33" idx="0"/>
          </p:cNvCxnSpPr>
          <p:nvPr/>
        </p:nvCxnSpPr>
        <p:spPr>
          <a:xfrm>
            <a:off x="9634537" y="3408082"/>
            <a:ext cx="0" cy="6961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96C33B1-7711-8341-AAF4-A7C56603BFD0}"/>
              </a:ext>
            </a:extLst>
          </p:cNvPr>
          <p:cNvCxnSpPr>
            <a:cxnSpLocks/>
            <a:stCxn id="33" idx="3"/>
            <a:endCxn id="35" idx="0"/>
          </p:cNvCxnSpPr>
          <p:nvPr/>
        </p:nvCxnSpPr>
        <p:spPr>
          <a:xfrm flipH="1">
            <a:off x="9088562" y="4579793"/>
            <a:ext cx="347286" cy="56691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A8DCF1-D7BF-4949-841F-D6BF0DCB7387}"/>
              </a:ext>
            </a:extLst>
          </p:cNvPr>
          <p:cNvCxnSpPr>
            <a:cxnSpLocks/>
            <a:stCxn id="33" idx="5"/>
            <a:endCxn id="36" idx="0"/>
          </p:cNvCxnSpPr>
          <p:nvPr/>
        </p:nvCxnSpPr>
        <p:spPr>
          <a:xfrm>
            <a:off x="9833225" y="4579793"/>
            <a:ext cx="363287" cy="56690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CDDB3A28-5585-0A42-AE98-61A343C01F36}"/>
              </a:ext>
            </a:extLst>
          </p:cNvPr>
          <p:cNvSpPr txBox="1"/>
          <p:nvPr/>
        </p:nvSpPr>
        <p:spPr>
          <a:xfrm>
            <a:off x="8350374" y="1429078"/>
            <a:ext cx="914400" cy="523220"/>
          </a:xfrm>
          <a:prstGeom prst="rect">
            <a:avLst/>
          </a:prstGeom>
          <a:noFill/>
        </p:spPr>
        <p:txBody>
          <a:bodyPr wrap="square" rtlCol="0">
            <a:spAutoFit/>
          </a:bodyPr>
          <a:lstStyle/>
          <a:p>
            <a:r>
              <a:rPr lang="en-US" sz="2800" dirty="0">
                <a:latin typeface="PT Sans Caption" panose="020B0603020203020204" pitchFamily="34" charset="77"/>
              </a:rPr>
              <a:t>636</a:t>
            </a:r>
          </a:p>
        </p:txBody>
      </p:sp>
      <p:sp>
        <p:nvSpPr>
          <p:cNvPr id="37" name="TextBox 36">
            <a:extLst>
              <a:ext uri="{FF2B5EF4-FFF2-40B4-BE49-F238E27FC236}">
                <a16:creationId xmlns:a16="http://schemas.microsoft.com/office/drawing/2014/main" id="{F15AF5F7-6A97-6341-A8E0-70628B58E7BA}"/>
              </a:ext>
            </a:extLst>
          </p:cNvPr>
          <p:cNvSpPr txBox="1"/>
          <p:nvPr/>
        </p:nvSpPr>
        <p:spPr>
          <a:xfrm>
            <a:off x="6191250" y="2884862"/>
            <a:ext cx="1122385" cy="523220"/>
          </a:xfrm>
          <a:prstGeom prst="rect">
            <a:avLst/>
          </a:prstGeom>
          <a:noFill/>
        </p:spPr>
        <p:txBody>
          <a:bodyPr wrap="square" rtlCol="0">
            <a:spAutoFit/>
          </a:bodyPr>
          <a:lstStyle/>
          <a:p>
            <a:r>
              <a:rPr lang="en-US" sz="2800" dirty="0">
                <a:latin typeface="PT Sans Caption" panose="020B0603020203020204" pitchFamily="34" charset="77"/>
              </a:rPr>
              <a:t>636.2</a:t>
            </a:r>
          </a:p>
        </p:txBody>
      </p:sp>
      <p:sp>
        <p:nvSpPr>
          <p:cNvPr id="39" name="TextBox 38">
            <a:extLst>
              <a:ext uri="{FF2B5EF4-FFF2-40B4-BE49-F238E27FC236}">
                <a16:creationId xmlns:a16="http://schemas.microsoft.com/office/drawing/2014/main" id="{5DC88B67-F5EA-2740-8359-1CAB14F1B2B7}"/>
              </a:ext>
            </a:extLst>
          </p:cNvPr>
          <p:cNvSpPr txBox="1"/>
          <p:nvPr/>
        </p:nvSpPr>
        <p:spPr>
          <a:xfrm>
            <a:off x="5105400" y="4138175"/>
            <a:ext cx="1332457" cy="523220"/>
          </a:xfrm>
          <a:prstGeom prst="rect">
            <a:avLst/>
          </a:prstGeom>
          <a:noFill/>
        </p:spPr>
        <p:txBody>
          <a:bodyPr wrap="square" rtlCol="0">
            <a:spAutoFit/>
          </a:bodyPr>
          <a:lstStyle/>
          <a:p>
            <a:r>
              <a:rPr lang="en-US" sz="2800" dirty="0">
                <a:latin typeface="PT Sans Caption" panose="020B0603020203020204" pitchFamily="34" charset="77"/>
              </a:rPr>
              <a:t>636.21</a:t>
            </a:r>
          </a:p>
        </p:txBody>
      </p:sp>
      <p:sp>
        <p:nvSpPr>
          <p:cNvPr id="41" name="TextBox 40">
            <a:extLst>
              <a:ext uri="{FF2B5EF4-FFF2-40B4-BE49-F238E27FC236}">
                <a16:creationId xmlns:a16="http://schemas.microsoft.com/office/drawing/2014/main" id="{2E10D99F-E5B3-3146-8707-DE46FB3EE05D}"/>
              </a:ext>
            </a:extLst>
          </p:cNvPr>
          <p:cNvSpPr txBox="1"/>
          <p:nvPr/>
        </p:nvSpPr>
        <p:spPr>
          <a:xfrm>
            <a:off x="10026775" y="2867865"/>
            <a:ext cx="1207959" cy="523220"/>
          </a:xfrm>
          <a:prstGeom prst="rect">
            <a:avLst/>
          </a:prstGeom>
          <a:noFill/>
        </p:spPr>
        <p:txBody>
          <a:bodyPr wrap="square" rtlCol="0">
            <a:spAutoFit/>
          </a:bodyPr>
          <a:lstStyle/>
          <a:p>
            <a:r>
              <a:rPr lang="en-US" sz="2800" dirty="0">
                <a:latin typeface="PT Sans Caption" panose="020B0603020203020204" pitchFamily="34" charset="77"/>
              </a:rPr>
              <a:t>636.8</a:t>
            </a:r>
          </a:p>
        </p:txBody>
      </p:sp>
      <p:sp>
        <p:nvSpPr>
          <p:cNvPr id="42" name="TextBox 41">
            <a:extLst>
              <a:ext uri="{FF2B5EF4-FFF2-40B4-BE49-F238E27FC236}">
                <a16:creationId xmlns:a16="http://schemas.microsoft.com/office/drawing/2014/main" id="{BEA10F63-C39E-7A4A-A4EC-B301DBBA2E88}"/>
              </a:ext>
            </a:extLst>
          </p:cNvPr>
          <p:cNvSpPr txBox="1"/>
          <p:nvPr/>
        </p:nvSpPr>
        <p:spPr>
          <a:xfrm>
            <a:off x="10004673" y="4087840"/>
            <a:ext cx="1375985" cy="523220"/>
          </a:xfrm>
          <a:prstGeom prst="rect">
            <a:avLst/>
          </a:prstGeom>
          <a:noFill/>
        </p:spPr>
        <p:txBody>
          <a:bodyPr wrap="square" rtlCol="0">
            <a:spAutoFit/>
          </a:bodyPr>
          <a:lstStyle/>
          <a:p>
            <a:r>
              <a:rPr lang="en-US" sz="2800" dirty="0">
                <a:latin typeface="PT Sans Caption" panose="020B0603020203020204" pitchFamily="34" charset="77"/>
              </a:rPr>
              <a:t>636.80</a:t>
            </a:r>
          </a:p>
        </p:txBody>
      </p:sp>
      <p:sp>
        <p:nvSpPr>
          <p:cNvPr id="44" name="TextBox 43">
            <a:extLst>
              <a:ext uri="{FF2B5EF4-FFF2-40B4-BE49-F238E27FC236}">
                <a16:creationId xmlns:a16="http://schemas.microsoft.com/office/drawing/2014/main" id="{EFFCCB47-C733-714D-AD27-3F384CB4675B}"/>
              </a:ext>
            </a:extLst>
          </p:cNvPr>
          <p:cNvSpPr txBox="1"/>
          <p:nvPr/>
        </p:nvSpPr>
        <p:spPr>
          <a:xfrm>
            <a:off x="10593889" y="5163698"/>
            <a:ext cx="1598111" cy="523220"/>
          </a:xfrm>
          <a:prstGeom prst="rect">
            <a:avLst/>
          </a:prstGeom>
          <a:noFill/>
        </p:spPr>
        <p:txBody>
          <a:bodyPr wrap="square" rtlCol="0">
            <a:spAutoFit/>
          </a:bodyPr>
          <a:lstStyle/>
          <a:p>
            <a:r>
              <a:rPr lang="en-US" sz="2800" dirty="0">
                <a:latin typeface="PT Sans Caption" panose="020B0603020203020204" pitchFamily="34" charset="77"/>
              </a:rPr>
              <a:t>636.808</a:t>
            </a:r>
          </a:p>
        </p:txBody>
      </p:sp>
      <p:sp>
        <p:nvSpPr>
          <p:cNvPr id="26" name="Oval 25">
            <a:extLst>
              <a:ext uri="{FF2B5EF4-FFF2-40B4-BE49-F238E27FC236}">
                <a16:creationId xmlns:a16="http://schemas.microsoft.com/office/drawing/2014/main" id="{3F979FB9-4106-DF4D-B374-3415D466E51B}"/>
              </a:ext>
            </a:extLst>
          </p:cNvPr>
          <p:cNvSpPr/>
          <p:nvPr/>
        </p:nvSpPr>
        <p:spPr>
          <a:xfrm>
            <a:off x="561977" y="2597321"/>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BD9592D3-D2B7-2E43-AF12-E5428A0124E1}"/>
              </a:ext>
            </a:extLst>
          </p:cNvPr>
          <p:cNvSpPr/>
          <p:nvPr/>
        </p:nvSpPr>
        <p:spPr>
          <a:xfrm>
            <a:off x="1685927" y="2004389"/>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2379FFCD-6E59-9C46-AF9A-911ED003FEB0}"/>
              </a:ext>
            </a:extLst>
          </p:cNvPr>
          <p:cNvSpPr/>
          <p:nvPr/>
        </p:nvSpPr>
        <p:spPr>
          <a:xfrm>
            <a:off x="1404939" y="3635546"/>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A0A2480D-53A4-C04E-9DAE-2D3EAB88A74B}"/>
              </a:ext>
            </a:extLst>
          </p:cNvPr>
          <p:cNvSpPr/>
          <p:nvPr/>
        </p:nvSpPr>
        <p:spPr>
          <a:xfrm>
            <a:off x="2986090" y="3154534"/>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9962477D-EFA0-824C-889A-646D99710421}"/>
              </a:ext>
            </a:extLst>
          </p:cNvPr>
          <p:cNvSpPr/>
          <p:nvPr/>
        </p:nvSpPr>
        <p:spPr>
          <a:xfrm>
            <a:off x="3648077" y="2142174"/>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 name="Straight Connector 50">
            <a:extLst>
              <a:ext uri="{FF2B5EF4-FFF2-40B4-BE49-F238E27FC236}">
                <a16:creationId xmlns:a16="http://schemas.microsoft.com/office/drawing/2014/main" id="{A4F2B8BB-7DDD-4040-A9CC-A1939D2541D0}"/>
              </a:ext>
            </a:extLst>
          </p:cNvPr>
          <p:cNvCxnSpPr>
            <a:stCxn id="26" idx="7"/>
            <a:endCxn id="45" idx="2"/>
          </p:cNvCxnSpPr>
          <p:nvPr/>
        </p:nvCxnSpPr>
        <p:spPr>
          <a:xfrm flipV="1">
            <a:off x="1041653" y="2282996"/>
            <a:ext cx="644274" cy="39592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BCAA3F87-2DC5-EC46-840B-239A4E24B0BF}"/>
              </a:ext>
            </a:extLst>
          </p:cNvPr>
          <p:cNvCxnSpPr>
            <a:stCxn id="26" idx="6"/>
            <a:endCxn id="48" idx="2"/>
          </p:cNvCxnSpPr>
          <p:nvPr/>
        </p:nvCxnSpPr>
        <p:spPr>
          <a:xfrm>
            <a:off x="1123952" y="2875928"/>
            <a:ext cx="1862138" cy="5572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B9DF054A-424B-CF4A-A462-C9B4CF95BBA5}"/>
              </a:ext>
            </a:extLst>
          </p:cNvPr>
          <p:cNvCxnSpPr>
            <a:cxnSpLocks/>
            <a:stCxn id="26" idx="4"/>
            <a:endCxn id="47" idx="1"/>
          </p:cNvCxnSpPr>
          <p:nvPr/>
        </p:nvCxnSpPr>
        <p:spPr>
          <a:xfrm>
            <a:off x="842965" y="3154534"/>
            <a:ext cx="644273" cy="56261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B8BEF9A-AD47-BA44-838A-3F356265C7FB}"/>
              </a:ext>
            </a:extLst>
          </p:cNvPr>
          <p:cNvCxnSpPr>
            <a:cxnSpLocks/>
            <a:stCxn id="47" idx="6"/>
            <a:endCxn id="48" idx="3"/>
          </p:cNvCxnSpPr>
          <p:nvPr/>
        </p:nvCxnSpPr>
        <p:spPr>
          <a:xfrm flipV="1">
            <a:off x="1966914" y="3630145"/>
            <a:ext cx="1101475" cy="2840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A818E211-2CE8-D54B-A6F1-DCD526B3C998}"/>
              </a:ext>
            </a:extLst>
          </p:cNvPr>
          <p:cNvCxnSpPr>
            <a:cxnSpLocks/>
            <a:stCxn id="50" idx="2"/>
            <a:endCxn id="45" idx="6"/>
          </p:cNvCxnSpPr>
          <p:nvPr/>
        </p:nvCxnSpPr>
        <p:spPr>
          <a:xfrm flipH="1" flipV="1">
            <a:off x="2247902" y="2282996"/>
            <a:ext cx="1400175" cy="13778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E844C3A1-A44B-9C40-BE00-4101A2A402D7}"/>
              </a:ext>
            </a:extLst>
          </p:cNvPr>
          <p:cNvCxnSpPr>
            <a:cxnSpLocks/>
            <a:stCxn id="47" idx="7"/>
            <a:endCxn id="50" idx="3"/>
          </p:cNvCxnSpPr>
          <p:nvPr/>
        </p:nvCxnSpPr>
        <p:spPr>
          <a:xfrm flipV="1">
            <a:off x="1884615" y="2617785"/>
            <a:ext cx="1845761" cy="109936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012A34A1-2691-9447-B330-12E909BEED87}"/>
              </a:ext>
            </a:extLst>
          </p:cNvPr>
          <p:cNvCxnSpPr>
            <a:cxnSpLocks/>
            <a:stCxn id="30" idx="1"/>
          </p:cNvCxnSpPr>
          <p:nvPr/>
        </p:nvCxnSpPr>
        <p:spPr>
          <a:xfrm flipH="1" flipV="1">
            <a:off x="4210054" y="2561603"/>
            <a:ext cx="2454020" cy="167029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370C2E38-B675-6841-984F-DC1B980A3910}"/>
              </a:ext>
            </a:extLst>
          </p:cNvPr>
          <p:cNvSpPr txBox="1"/>
          <p:nvPr/>
        </p:nvSpPr>
        <p:spPr>
          <a:xfrm>
            <a:off x="4210052" y="1440415"/>
            <a:ext cx="1743074" cy="523220"/>
          </a:xfrm>
          <a:prstGeom prst="rect">
            <a:avLst/>
          </a:prstGeom>
          <a:noFill/>
        </p:spPr>
        <p:txBody>
          <a:bodyPr wrap="square" rtlCol="0">
            <a:spAutoFit/>
          </a:bodyPr>
          <a:lstStyle/>
          <a:p>
            <a:r>
              <a:rPr lang="en-US" sz="2800" dirty="0">
                <a:latin typeface="PT Sans Caption" panose="020B0603020203020204" pitchFamily="34" charset="77"/>
              </a:rPr>
              <a:t>[3, 4, 15]</a:t>
            </a:r>
          </a:p>
        </p:txBody>
      </p:sp>
      <p:sp>
        <p:nvSpPr>
          <p:cNvPr id="62" name="TextBox 61">
            <a:extLst>
              <a:ext uri="{FF2B5EF4-FFF2-40B4-BE49-F238E27FC236}">
                <a16:creationId xmlns:a16="http://schemas.microsoft.com/office/drawing/2014/main" id="{CDF66390-2D68-1140-AF08-EFAC7401CFC9}"/>
              </a:ext>
            </a:extLst>
          </p:cNvPr>
          <p:cNvSpPr txBox="1"/>
          <p:nvPr/>
        </p:nvSpPr>
        <p:spPr>
          <a:xfrm>
            <a:off x="2882650" y="3826230"/>
            <a:ext cx="1743074" cy="523220"/>
          </a:xfrm>
          <a:prstGeom prst="rect">
            <a:avLst/>
          </a:prstGeom>
          <a:noFill/>
        </p:spPr>
        <p:txBody>
          <a:bodyPr wrap="square" rtlCol="0">
            <a:spAutoFit/>
          </a:bodyPr>
          <a:lstStyle/>
          <a:p>
            <a:r>
              <a:rPr lang="en-US" sz="2800" dirty="0">
                <a:latin typeface="PT Sans Caption" panose="020B0603020203020204" pitchFamily="34" charset="77"/>
              </a:rPr>
              <a:t>[3, 4, 21]</a:t>
            </a:r>
          </a:p>
        </p:txBody>
      </p:sp>
      <p:sp>
        <p:nvSpPr>
          <p:cNvPr id="63" name="TextBox 62">
            <a:extLst>
              <a:ext uri="{FF2B5EF4-FFF2-40B4-BE49-F238E27FC236}">
                <a16:creationId xmlns:a16="http://schemas.microsoft.com/office/drawing/2014/main" id="{D541DE73-05EB-9747-A4B3-97AB31EF6116}"/>
              </a:ext>
            </a:extLst>
          </p:cNvPr>
          <p:cNvSpPr txBox="1"/>
          <p:nvPr/>
        </p:nvSpPr>
        <p:spPr>
          <a:xfrm>
            <a:off x="561977" y="4340027"/>
            <a:ext cx="1743074" cy="523220"/>
          </a:xfrm>
          <a:prstGeom prst="rect">
            <a:avLst/>
          </a:prstGeom>
          <a:noFill/>
        </p:spPr>
        <p:txBody>
          <a:bodyPr wrap="square" rtlCol="0">
            <a:spAutoFit/>
          </a:bodyPr>
          <a:lstStyle/>
          <a:p>
            <a:r>
              <a:rPr lang="en-US" sz="2800" dirty="0">
                <a:latin typeface="PT Sans Caption" panose="020B0603020203020204" pitchFamily="34" charset="77"/>
              </a:rPr>
              <a:t>[3, 6, 2]</a:t>
            </a:r>
          </a:p>
        </p:txBody>
      </p:sp>
      <p:sp>
        <p:nvSpPr>
          <p:cNvPr id="64" name="TextBox 63">
            <a:extLst>
              <a:ext uri="{FF2B5EF4-FFF2-40B4-BE49-F238E27FC236}">
                <a16:creationId xmlns:a16="http://schemas.microsoft.com/office/drawing/2014/main" id="{A20055E6-1F2E-FA47-9EA8-AF9312F3692B}"/>
              </a:ext>
            </a:extLst>
          </p:cNvPr>
          <p:cNvSpPr txBox="1"/>
          <p:nvPr/>
        </p:nvSpPr>
        <p:spPr>
          <a:xfrm>
            <a:off x="561977" y="1333901"/>
            <a:ext cx="1743074" cy="523220"/>
          </a:xfrm>
          <a:prstGeom prst="rect">
            <a:avLst/>
          </a:prstGeom>
          <a:noFill/>
        </p:spPr>
        <p:txBody>
          <a:bodyPr wrap="square" rtlCol="0">
            <a:spAutoFit/>
          </a:bodyPr>
          <a:lstStyle/>
          <a:p>
            <a:r>
              <a:rPr lang="en-US" sz="2800" dirty="0">
                <a:latin typeface="PT Sans Caption" panose="020B0603020203020204" pitchFamily="34" charset="77"/>
              </a:rPr>
              <a:t>[4, 4, 30]</a:t>
            </a:r>
          </a:p>
        </p:txBody>
      </p:sp>
      <p:pic>
        <p:nvPicPr>
          <p:cNvPr id="4" name="Audio 3">
            <a:hlinkClick r:id="" action="ppaction://media"/>
            <a:extLst>
              <a:ext uri="{FF2B5EF4-FFF2-40B4-BE49-F238E27FC236}">
                <a16:creationId xmlns:a16="http://schemas.microsoft.com/office/drawing/2014/main" id="{CBDD4CAE-8E2F-7F4B-A23D-84AADF534E2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4198900799"/>
      </p:ext>
    </p:extLst>
  </p:cSld>
  <p:clrMapOvr>
    <a:masterClrMapping/>
  </p:clrMapOvr>
  <mc:AlternateContent xmlns:mc="http://schemas.openxmlformats.org/markup-compatibility/2006">
    <mc:Choice xmlns:p14="http://schemas.microsoft.com/office/powerpoint/2010/main" Requires="p14">
      <p:transition spd="slow" p14:dur="2000" advTm="23606"/>
    </mc:Choice>
    <mc:Fallback>
      <p:transition spd="slow" advTm="236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4"/>
                </p:tgtEl>
              </p:cMediaNode>
            </p:audio>
          </p:childTnLst>
        </p:cTn>
      </p:par>
    </p:tnLst>
    <p:bldLst>
      <p:bldP spid="61" grpId="0"/>
      <p:bldP spid="62" grpId="0"/>
      <p:bldP spid="63" grpId="0"/>
      <p:bldP spid="64"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6.5|15.8"/>
</p:tagLst>
</file>

<file path=ppt/tags/tag2.xml><?xml version="1.0" encoding="utf-8"?>
<p:tagLst xmlns:a="http://schemas.openxmlformats.org/drawingml/2006/main" xmlns:r="http://schemas.openxmlformats.org/officeDocument/2006/relationships" xmlns:p="http://schemas.openxmlformats.org/presentationml/2006/main">
  <p:tag name="TIMING" val="|5.2|8"/>
</p:tagLst>
</file>

<file path=ppt/tags/tag3.xml><?xml version="1.0" encoding="utf-8"?>
<p:tagLst xmlns:a="http://schemas.openxmlformats.org/drawingml/2006/main" xmlns:r="http://schemas.openxmlformats.org/officeDocument/2006/relationships" xmlns:p="http://schemas.openxmlformats.org/presentationml/2006/main">
  <p:tag name="TIMING" val="|3.4"/>
</p:tagLst>
</file>

<file path=ppt/tags/tag4.xml><?xml version="1.0" encoding="utf-8"?>
<p:tagLst xmlns:a="http://schemas.openxmlformats.org/drawingml/2006/main" xmlns:r="http://schemas.openxmlformats.org/officeDocument/2006/relationships" xmlns:p="http://schemas.openxmlformats.org/presentationml/2006/main">
  <p:tag name="TIMING" val="|16.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370</TotalTime>
  <Words>849</Words>
  <Application>Microsoft Macintosh PowerPoint</Application>
  <PresentationFormat>Widescreen</PresentationFormat>
  <Paragraphs>77</Paragraphs>
  <Slides>8</Slides>
  <Notes>8</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PT Sans Caption</vt:lpstr>
      <vt:lpstr>Office Theme</vt:lpstr>
      <vt:lpstr>More than just hierarchy: a novel classification representation outside of decimal systems</vt:lpstr>
      <vt:lpstr>the problem</vt:lpstr>
      <vt:lpstr>the approach</vt:lpstr>
      <vt:lpstr>decimal systems = tries</vt:lpstr>
      <vt:lpstr>self-balancing binary search trees</vt:lpstr>
      <vt:lpstr>“ontology trie”</vt:lpstr>
      <vt:lpstr>best of both worlds</vt:lpstr>
      <vt:lpstr>encoding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More than just hierarchy: a novel classification representation outside of decimal systems</dc:title>
  <dc:creator>Caitlin E Schaefer Petroske</dc:creator>
  <cp:lastModifiedBy>Caitlin E Schaefer Petroske</cp:lastModifiedBy>
  <cp:revision>6</cp:revision>
  <dcterms:created xsi:type="dcterms:W3CDTF">2022-05-16T09:34:44Z</dcterms:created>
  <dcterms:modified xsi:type="dcterms:W3CDTF">2022-05-16T15:45:28Z</dcterms:modified>
</cp:coreProperties>
</file>

<file path=docProps/thumbnail.jpeg>
</file>